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6"/>
  </p:notesMasterIdLst>
  <p:handoutMasterIdLst>
    <p:handoutMasterId r:id="rId37"/>
  </p:handoutMasterIdLst>
  <p:sldIdLst>
    <p:sldId id="306" r:id="rId5"/>
    <p:sldId id="307" r:id="rId6"/>
    <p:sldId id="332" r:id="rId7"/>
    <p:sldId id="308" r:id="rId8"/>
    <p:sldId id="333" r:id="rId9"/>
    <p:sldId id="335" r:id="rId10"/>
    <p:sldId id="334" r:id="rId11"/>
    <p:sldId id="336" r:id="rId12"/>
    <p:sldId id="338" r:id="rId13"/>
    <p:sldId id="339" r:id="rId14"/>
    <p:sldId id="337" r:id="rId15"/>
    <p:sldId id="309" r:id="rId16"/>
    <p:sldId id="314" r:id="rId17"/>
    <p:sldId id="316" r:id="rId18"/>
    <p:sldId id="317" r:id="rId19"/>
    <p:sldId id="318" r:id="rId20"/>
    <p:sldId id="319" r:id="rId21"/>
    <p:sldId id="320" r:id="rId22"/>
    <p:sldId id="321" r:id="rId23"/>
    <p:sldId id="322" r:id="rId24"/>
    <p:sldId id="323" r:id="rId25"/>
    <p:sldId id="324" r:id="rId26"/>
    <p:sldId id="325" r:id="rId27"/>
    <p:sldId id="329" r:id="rId28"/>
    <p:sldId id="327" r:id="rId29"/>
    <p:sldId id="326" r:id="rId30"/>
    <p:sldId id="330" r:id="rId31"/>
    <p:sldId id="331" r:id="rId32"/>
    <p:sldId id="310" r:id="rId33"/>
    <p:sldId id="311" r:id="rId34"/>
    <p:sldId id="312" r:id="rId35"/>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84967" autoAdjust="0"/>
  </p:normalViewPr>
  <p:slideViewPr>
    <p:cSldViewPr snapToGrid="0">
      <p:cViewPr varScale="1">
        <p:scale>
          <a:sx n="161" d="100"/>
          <a:sy n="161" d="100"/>
        </p:scale>
        <p:origin x="150" y="16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0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B121454-572C-47B6-B0F1-7CFD7D08BD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FBE84DF8-A565-40B7-BDF9-E1BF332F63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702A17-7AE3-4B44-889C-4D77A0FC7177}" type="datetime1">
              <a:rPr lang="de-DE" smtClean="0"/>
              <a:t>31.05.2022</a:t>
            </a:fld>
            <a:endParaRPr lang="de-DE" dirty="0"/>
          </a:p>
        </p:txBody>
      </p:sp>
      <p:sp>
        <p:nvSpPr>
          <p:cNvPr id="4" name="Fußzeilenplatzhalter 3">
            <a:extLst>
              <a:ext uri="{FF2B5EF4-FFF2-40B4-BE49-F238E27FC236}">
                <a16:creationId xmlns:a16="http://schemas.microsoft.com/office/drawing/2014/main" id="{850F16EA-C7BA-4258-A82D-3014F168BC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75BFB372-C8D6-41CE-BCAE-07EF85FF4A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5EAEA9-BE18-43B6-9C4D-24166BA94A95}" type="slidenum">
              <a:rPr lang="de-DE" smtClean="0"/>
              <a:t>‹Nr.›</a:t>
            </a:fld>
            <a:endParaRPr lang="de-DE"/>
          </a:p>
        </p:txBody>
      </p:sp>
    </p:spTree>
    <p:extLst>
      <p:ext uri="{BB962C8B-B14F-4D97-AF65-F5344CB8AC3E}">
        <p14:creationId xmlns:p14="http://schemas.microsoft.com/office/powerpoint/2010/main" val="2406841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50ACC-C7DD-445E-BC27-71FC31906D7B}" type="datetime1">
              <a:rPr lang="de-DE" smtClean="0"/>
              <a:pPr/>
              <a:t>31.05.2022</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de-DE" noProof="0" smtClean="0"/>
              <a:t>‹Nr.›</a:t>
            </a:fld>
            <a:endParaRPr lang="de-DE"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1</a:t>
            </a:fld>
            <a:endParaRPr lang="de-DE" dirty="0"/>
          </a:p>
        </p:txBody>
      </p:sp>
    </p:spTree>
    <p:extLst>
      <p:ext uri="{BB962C8B-B14F-4D97-AF65-F5344CB8AC3E}">
        <p14:creationId xmlns:p14="http://schemas.microsoft.com/office/powerpoint/2010/main" val="1244555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2</a:t>
            </a:fld>
            <a:endParaRPr lang="de-DE" dirty="0"/>
          </a:p>
        </p:txBody>
      </p:sp>
    </p:spTree>
    <p:extLst>
      <p:ext uri="{BB962C8B-B14F-4D97-AF65-F5344CB8AC3E}">
        <p14:creationId xmlns:p14="http://schemas.microsoft.com/office/powerpoint/2010/main" val="218368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3</a:t>
            </a:fld>
            <a:endParaRPr lang="de-DE" dirty="0"/>
          </a:p>
        </p:txBody>
      </p:sp>
    </p:spTree>
    <p:extLst>
      <p:ext uri="{BB962C8B-B14F-4D97-AF65-F5344CB8AC3E}">
        <p14:creationId xmlns:p14="http://schemas.microsoft.com/office/powerpoint/2010/main" val="1449456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5939589-3E79-4C82-AA4A-FE78234FAA59}" type="slidenum">
              <a:rPr lang="de-DE" smtClean="0"/>
              <a:t>4</a:t>
            </a:fld>
            <a:endParaRPr lang="de-DE" dirty="0"/>
          </a:p>
        </p:txBody>
      </p:sp>
    </p:spTree>
    <p:extLst>
      <p:ext uri="{BB962C8B-B14F-4D97-AF65-F5344CB8AC3E}">
        <p14:creationId xmlns:p14="http://schemas.microsoft.com/office/powerpoint/2010/main" val="179414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12</a:t>
            </a:fld>
            <a:endParaRPr lang="de-DE"/>
          </a:p>
        </p:txBody>
      </p:sp>
    </p:spTree>
    <p:extLst>
      <p:ext uri="{BB962C8B-B14F-4D97-AF65-F5344CB8AC3E}">
        <p14:creationId xmlns:p14="http://schemas.microsoft.com/office/powerpoint/2010/main" val="2237069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29</a:t>
            </a:fld>
            <a:endParaRPr lang="de-DE"/>
          </a:p>
        </p:txBody>
      </p:sp>
    </p:spTree>
    <p:extLst>
      <p:ext uri="{BB962C8B-B14F-4D97-AF65-F5344CB8AC3E}">
        <p14:creationId xmlns:p14="http://schemas.microsoft.com/office/powerpoint/2010/main" val="3347935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30</a:t>
            </a:fld>
            <a:endParaRPr lang="de-DE"/>
          </a:p>
        </p:txBody>
      </p:sp>
    </p:spTree>
    <p:extLst>
      <p:ext uri="{BB962C8B-B14F-4D97-AF65-F5344CB8AC3E}">
        <p14:creationId xmlns:p14="http://schemas.microsoft.com/office/powerpoint/2010/main" val="210584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rtl="0"/>
            <a:fld id="{D5939589-3E79-4C82-AA4A-FE78234FAA59}" type="slidenum">
              <a:rPr lang="de-DE" smtClean="0"/>
              <a:t>31</a:t>
            </a:fld>
            <a:endParaRPr lang="de-DE"/>
          </a:p>
        </p:txBody>
      </p:sp>
    </p:spTree>
    <p:extLst>
      <p:ext uri="{BB962C8B-B14F-4D97-AF65-F5344CB8AC3E}">
        <p14:creationId xmlns:p14="http://schemas.microsoft.com/office/powerpoint/2010/main" val="1590322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122363"/>
            <a:ext cx="9144000" cy="2387600"/>
          </a:xfrm>
        </p:spPr>
        <p:txBody>
          <a:bodyPr rtlCol="0" anchor="b"/>
          <a:lstStyle>
            <a:lvl1pPr algn="l">
              <a:defRPr sz="6000" b="1" i="0" cap="all"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11" name="Gerader Verbinde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057AE-3B3B-4261-B912-BF9EB9A58C36}"/>
              </a:ext>
            </a:extLst>
          </p:cNvPr>
          <p:cNvSpPr>
            <a:spLocks noGrp="1"/>
          </p:cNvSpPr>
          <p:nvPr>
            <p:ph type="title" hasCustomPrompt="1"/>
          </p:nvPr>
        </p:nvSpPr>
        <p:spPr>
          <a:xfrm>
            <a:off x="839788" y="365125"/>
            <a:ext cx="10515600" cy="1325563"/>
          </a:xfrm>
        </p:spPr>
        <p:txBody>
          <a:bodyPr rtlCol="0"/>
          <a:lstStyle/>
          <a:p>
            <a:pPr rtl="0"/>
            <a:r>
              <a:rPr lang="de-DE" noProof="0"/>
              <a:t>Titelmasterformat durch Klicken bearbeiten</a:t>
            </a:r>
          </a:p>
        </p:txBody>
      </p:sp>
      <p:sp>
        <p:nvSpPr>
          <p:cNvPr id="3" name="Textplatzhalter 2">
            <a:extLst>
              <a:ext uri="{FF2B5EF4-FFF2-40B4-BE49-F238E27FC236}">
                <a16:creationId xmlns:a16="http://schemas.microsoft.com/office/drawing/2014/main" id="{72A2D237-A706-4712-90CA-B04517CBBE05}"/>
              </a:ext>
            </a:extLst>
          </p:cNvPr>
          <p:cNvSpPr>
            <a:spLocks noGrp="1"/>
          </p:cNvSpPr>
          <p:nvPr>
            <p:ph type="body" idx="1" hasCustomPrompt="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4" name="Inhaltsplatzhalt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
        <p:nvSpPr>
          <p:cNvPr id="5" name="Textplatzhalter 4">
            <a:extLst>
              <a:ext uri="{FF2B5EF4-FFF2-40B4-BE49-F238E27FC236}">
                <a16:creationId xmlns:a16="http://schemas.microsoft.com/office/drawing/2014/main" id="{F3D53357-616B-47F4-944B-F979FE96635D}"/>
              </a:ext>
            </a:extLst>
          </p:cNvPr>
          <p:cNvSpPr>
            <a:spLocks noGrp="1"/>
          </p:cNvSpPr>
          <p:nvPr>
            <p:ph type="body" sz="quarter" idx="3" hasCustomPrompt="1"/>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6" name="Inhaltsplatzhalt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cxnSp>
        <p:nvCxnSpPr>
          <p:cNvPr id="10" name="Gerader Verbinde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fik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4" name="Grafik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6" name="Grafik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5" name="Textplatzhalter 4">
            <a:extLst>
              <a:ext uri="{FF2B5EF4-FFF2-40B4-BE49-F238E27FC236}">
                <a16:creationId xmlns:a16="http://schemas.microsoft.com/office/drawing/2014/main" id="{2D693B15-7265-4478-9579-62FCD5222D04}"/>
              </a:ext>
            </a:extLst>
          </p:cNvPr>
          <p:cNvSpPr>
            <a:spLocks noGrp="1"/>
          </p:cNvSpPr>
          <p:nvPr>
            <p:ph type="body" sz="quarter" idx="13" hasCustomPrompt="1"/>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de-DE" noProof="0"/>
              <a:t>Textmasterformate durch Klicken bearbeiten</a:t>
            </a:r>
          </a:p>
        </p:txBody>
      </p:sp>
      <p:sp>
        <p:nvSpPr>
          <p:cNvPr id="17" name="Inhaltsplatzhalter 5">
            <a:extLst>
              <a:ext uri="{FF2B5EF4-FFF2-40B4-BE49-F238E27FC236}">
                <a16:creationId xmlns:a16="http://schemas.microsoft.com/office/drawing/2014/main" id="{48F9E92F-BB16-4896-A47F-6497C3D705B9}"/>
              </a:ext>
            </a:extLst>
          </p:cNvPr>
          <p:cNvSpPr>
            <a:spLocks noGrp="1"/>
          </p:cNvSpPr>
          <p:nvPr>
            <p:ph sz="quarter" idx="14" hasCustomPrompt="1"/>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de-DE" noProof="0"/>
              <a:t>Titel</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0" name="Bildplatzhalt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
        <p:nvSpPr>
          <p:cNvPr id="11" name="Bildplatzhalt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Bildplatzhalt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2" name="Bildplatzhalt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1" name="Bildplatzhalt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30" name="Bildplatzhalt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760720" y="585216"/>
            <a:ext cx="5276088" cy="2276856"/>
          </a:xfrm>
        </p:spPr>
        <p:txBody>
          <a:bodyPr rtlCol="0" anchor="b"/>
          <a:lstStyle>
            <a:lvl1pPr algn="r">
              <a:defRPr sz="4800" b="1" cap="all" spc="400" baseline="0">
                <a:solidFill>
                  <a:schemeClr val="bg1"/>
                </a:solidFill>
              </a:defRPr>
            </a:lvl1pPr>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8" name="Grafik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0" name="Grafik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12" name="Grafik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760720" y="3127248"/>
            <a:ext cx="5276088" cy="1124712"/>
          </a:xfrm>
        </p:spPr>
        <p:txBody>
          <a:bodyPr rtlCol="0"/>
          <a:lstStyle>
            <a:lvl1pPr marL="0" indent="0" algn="r">
              <a:buNone/>
              <a:defRPr sz="1800">
                <a:solidFill>
                  <a:schemeClr val="bg1"/>
                </a:solidFill>
              </a:defRPr>
            </a:lvl1pPr>
          </a:lstStyle>
          <a:p>
            <a:pPr lvl="0" rtl="0"/>
            <a:r>
              <a:rPr lang="de-DE" noProof="0"/>
              <a:t>Textmasterformat durch Klicken bearbeiten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p:txBody>
          <a:bodyPr rtlCol="0"/>
          <a:lstStyle/>
          <a:p>
            <a:pPr rtl="0"/>
            <a:r>
              <a:rPr lang="de-DE" noProof="0"/>
              <a:t>Titelmasterformat durch Klicken bearbeiten</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6" name="Gerader Verbinde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de-DE" noProof="0"/>
              <a:t>3.9.20XX</a:t>
            </a:r>
          </a:p>
        </p:txBody>
      </p:sp>
      <p:sp>
        <p:nvSpPr>
          <p:cNvPr id="3" name="Fußzeilenplatzhalt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de-DE" noProof="0"/>
              <a:t>Präsentationstitel</a:t>
            </a:r>
          </a:p>
        </p:txBody>
      </p:sp>
      <p:sp>
        <p:nvSpPr>
          <p:cNvPr id="4" name="Foliennummernplatzhalt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5" name="Gerader Verbinde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40F214-646F-4D81-AD12-65628EC987DC}"/>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4EF71768-C3FA-49EF-99EF-06E6C3B2846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Textplatzhalter 3">
            <a:extLst>
              <a:ext uri="{FF2B5EF4-FFF2-40B4-BE49-F238E27FC236}">
                <a16:creationId xmlns:a16="http://schemas.microsoft.com/office/drawing/2014/main" id="{92DA6F24-ED6C-4D12-A9D6-EE37FBD68693}"/>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CB71F-B6C2-4866-BC97-304F78816E4F}"/>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de-DE" noProof="0"/>
              <a:t>Titelmasterformat durch Klicken bearbeiten</a:t>
            </a:r>
          </a:p>
        </p:txBody>
      </p:sp>
      <p:sp>
        <p:nvSpPr>
          <p:cNvPr id="3" name="Bildplatzhalter 2">
            <a:extLst>
              <a:ext uri="{FF2B5EF4-FFF2-40B4-BE49-F238E27FC236}">
                <a16:creationId xmlns:a16="http://schemas.microsoft.com/office/drawing/2014/main" id="{C55ED73B-8413-478D-80D7-B78B69763B69}"/>
              </a:ext>
            </a:extLst>
          </p:cNvPr>
          <p:cNvSpPr>
            <a:spLocks noGrp="1"/>
          </p:cNvSpPr>
          <p:nvPr>
            <p:ph type="pic" idx="1" hasCustomPrompt="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de-DE" noProof="0"/>
              <a:t>Klicken Sie, um ein Bild hinzuzufügen.</a:t>
            </a:r>
          </a:p>
        </p:txBody>
      </p:sp>
      <p:sp>
        <p:nvSpPr>
          <p:cNvPr id="4" name="Textplatzhalter 3">
            <a:extLst>
              <a:ext uri="{FF2B5EF4-FFF2-40B4-BE49-F238E27FC236}">
                <a16:creationId xmlns:a16="http://schemas.microsoft.com/office/drawing/2014/main" id="{91BDF226-1B94-4D2D-98B3-7B932FB17DAA}"/>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de-DE" noProof="0"/>
              <a:t>Textmasterformate durch Klicken bearbeiten</a:t>
            </a:r>
          </a:p>
        </p:txBody>
      </p:sp>
      <p:sp>
        <p:nvSpPr>
          <p:cNvPr id="5" name="Datumsplatzhalt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de-DE" noProof="0"/>
              <a:t>3.9.20XX</a:t>
            </a:r>
          </a:p>
        </p:txBody>
      </p:sp>
      <p:sp>
        <p:nvSpPr>
          <p:cNvPr id="6" name="Fußzeilenplatzhalt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de-DE" noProof="0"/>
              <a:t>Präsentationstitel</a:t>
            </a:r>
          </a:p>
        </p:txBody>
      </p:sp>
      <p:sp>
        <p:nvSpPr>
          <p:cNvPr id="7" name="Foliennummernplatzhalt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8" name="Gerader Verbinde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el 2-Foli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98448" y="594360"/>
            <a:ext cx="6272784" cy="2843784"/>
          </a:xfrm>
        </p:spPr>
        <p:txBody>
          <a:bodyPr rtlCol="0" anchor="b"/>
          <a:lstStyle>
            <a:lvl1pPr algn="l">
              <a:defRPr sz="54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cxnSp>
        <p:nvCxnSpPr>
          <p:cNvPr id="9" name="Gerader Verbinde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fik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21" name="Grafik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de-DE" noProof="0"/>
          </a:p>
        </p:txBody>
      </p:sp>
      <p:sp>
        <p:nvSpPr>
          <p:cNvPr id="23" name="Grafik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Nur Titel">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Bildplatzhalt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de-DE" noProof="0"/>
              <a:t>Titel</a:t>
            </a:r>
          </a:p>
        </p:txBody>
      </p:sp>
      <p:sp>
        <p:nvSpPr>
          <p:cNvPr id="3" name="Datumsplatzhalt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de-DE" noProof="0"/>
              <a:t>3.9.20XX</a:t>
            </a:r>
          </a:p>
        </p:txBody>
      </p:sp>
      <p:sp>
        <p:nvSpPr>
          <p:cNvPr id="4" name="Fußzeilenplatzhalt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de-DE" noProof="0"/>
              <a:t>Präsentationstitel</a:t>
            </a:r>
          </a:p>
        </p:txBody>
      </p:sp>
      <p:sp>
        <p:nvSpPr>
          <p:cNvPr id="5" name="Foliennummernplatzhalt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cxnSp>
        <p:nvCxnSpPr>
          <p:cNvPr id="14" name="Gerader Verbinde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202936" y="3127248"/>
            <a:ext cx="5833872" cy="3118104"/>
          </a:xfrm>
        </p:spPr>
        <p:txBody>
          <a:bodyPr rtlCol="0"/>
          <a:lstStyle>
            <a:lvl1pPr marL="0" indent="0" algn="r">
              <a:buNone/>
              <a:defRPr sz="1800">
                <a:solidFill>
                  <a:schemeClr val="bg1"/>
                </a:solidFill>
              </a:defRPr>
            </a:lvl1pPr>
          </a:lstStyle>
          <a:p>
            <a:pPr lvl="0" rtl="0"/>
            <a:r>
              <a:rPr lang="de-DE" noProof="0"/>
              <a:t>Textmasterformat durch Klicken bearbeiten</a:t>
            </a:r>
          </a:p>
        </p:txBody>
      </p:sp>
      <p:sp>
        <p:nvSpPr>
          <p:cNvPr id="11" name="Grafik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13" name="Grafik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17" name="Grafik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15" name="Bildplatzhalt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de-DE" noProof="0"/>
              <a:t>Bild durch Klicken auf Symbol hinzufügen</a:t>
            </a:r>
          </a:p>
        </p:txBody>
      </p:sp>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804672" y="1335024"/>
            <a:ext cx="6190488" cy="1179576"/>
          </a:xfrm>
        </p:spPr>
        <p:txBody>
          <a:bodyPr lIns="91440" tIns="45720" rIns="91440" bIns="45720" rtlCol="0" anchor="b"/>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9" name="Gerader Verbinde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fik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
        <p:nvSpPr>
          <p:cNvPr id="19" name="Grafik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Abschnittsüberschrift">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4" name="Grafik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de-DE" noProof="0"/>
          </a:p>
        </p:txBody>
      </p:sp>
      <p:sp>
        <p:nvSpPr>
          <p:cNvPr id="5" name="Grafik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de-DE" noProof="0"/>
          </a:p>
        </p:txBody>
      </p:sp>
      <p:sp>
        <p:nvSpPr>
          <p:cNvPr id="6" name="Grafik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de-DE" noProof="0"/>
          </a:p>
        </p:txBody>
      </p:sp>
      <p:sp>
        <p:nvSpPr>
          <p:cNvPr id="7" name="Grafik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de-DE" noProof="0"/>
          </a:p>
        </p:txBody>
      </p:sp>
      <p:sp>
        <p:nvSpPr>
          <p:cNvPr id="13" name="Grafik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p:txBody>
          <a:bodyPr rtlCol="0"/>
          <a:lstStyle>
            <a:lvl1pPr>
              <a:defRPr sz="5400"/>
            </a:lvl1pPr>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p:txBody>
          <a:bodyPr rtlCol="0"/>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de-DE" noProof="0" smtClean="0"/>
              <a:t>‹Nr.›</a:t>
            </a:fld>
            <a:endParaRPr lang="de-DE" noProof="0"/>
          </a:p>
        </p:txBody>
      </p:sp>
      <p:cxnSp>
        <p:nvCxnSpPr>
          <p:cNvPr id="7" name="Gerader Verbinde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de-DE" noProof="0"/>
              <a:t>Titelmasterformat durch Klicken bearbeiten</a:t>
            </a:r>
          </a:p>
        </p:txBody>
      </p:sp>
      <p:sp>
        <p:nvSpPr>
          <p:cNvPr id="3" name="Untertitel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de-DE" noProof="0"/>
              <a:t>Formatvorlage des Untertitelmasters durch Klicken bearbeiten</a:t>
            </a:r>
          </a:p>
        </p:txBody>
      </p:sp>
      <p:sp>
        <p:nvSpPr>
          <p:cNvPr id="5" name="Fußzeilenplatzhalt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de-DE" noProof="0" smtClean="0"/>
              <a:pPr rtl="0"/>
              <a:t>‹Nr.›</a:t>
            </a:fld>
            <a:endParaRPr lang="de-DE" noProof="0"/>
          </a:p>
        </p:txBody>
      </p:sp>
      <p:cxnSp>
        <p:nvCxnSpPr>
          <p:cNvPr id="7" name="Gerader Verbinde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hteck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de-DE" noProof="0"/>
              <a:t>Bild durch Klicken auf Symbol hinzufügen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el und Inhal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de-DE" noProof="0"/>
              <a:t>Titel</a:t>
            </a:r>
          </a:p>
        </p:txBody>
      </p:sp>
      <p:sp>
        <p:nvSpPr>
          <p:cNvPr id="3" name="Inhaltsplatzhalter 2">
            <a:extLst>
              <a:ext uri="{FF2B5EF4-FFF2-40B4-BE49-F238E27FC236}">
                <a16:creationId xmlns:a16="http://schemas.microsoft.com/office/drawing/2014/main" id="{628CABF8-19D8-4F3C-994F-4D35EC7A2C3E}"/>
              </a:ext>
            </a:extLst>
          </p:cNvPr>
          <p:cNvSpPr>
            <a:spLocks noGrp="1"/>
          </p:cNvSpPr>
          <p:nvPr>
            <p:ph idx="1" hasCustomPrompt="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de-DE" noProof="0"/>
              <a:t>3.9.20XX</a:t>
            </a:r>
          </a:p>
        </p:txBody>
      </p:sp>
      <p:sp>
        <p:nvSpPr>
          <p:cNvPr id="5" name="Fußzeilenplatzhalt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de-DE" noProof="0" smtClean="0"/>
              <a:pPr rtl="0"/>
              <a:t>‹Nr.›</a:t>
            </a:fld>
            <a:endParaRPr lang="de-DE" noProof="0"/>
          </a:p>
        </p:txBody>
      </p:sp>
      <p:sp>
        <p:nvSpPr>
          <p:cNvPr id="9" name="Grafik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de-DE" noProof="0"/>
          </a:p>
        </p:txBody>
      </p:sp>
      <p:sp>
        <p:nvSpPr>
          <p:cNvPr id="11" name="Grafik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257166-6921-4546-BA2C-99E464681F40}"/>
              </a:ext>
            </a:extLst>
          </p:cNvPr>
          <p:cNvSpPr>
            <a:spLocks noGrp="1"/>
          </p:cNvSpPr>
          <p:nvPr>
            <p:ph type="title" hasCustomPrompt="1"/>
          </p:nvPr>
        </p:nvSpPr>
        <p:spPr/>
        <p:txBody>
          <a:bodyPr rtlCol="0"/>
          <a:lstStyle/>
          <a:p>
            <a:pPr rtl="0"/>
            <a:r>
              <a:rPr lang="de-DE" noProof="0"/>
              <a:t>Titelmasterformat durch Klicken bearbeiten</a:t>
            </a:r>
          </a:p>
        </p:txBody>
      </p:sp>
      <p:sp>
        <p:nvSpPr>
          <p:cNvPr id="3" name="Inhaltsplatzhalter 2">
            <a:extLst>
              <a:ext uri="{FF2B5EF4-FFF2-40B4-BE49-F238E27FC236}">
                <a16:creationId xmlns:a16="http://schemas.microsoft.com/office/drawing/2014/main" id="{695B9122-6371-4049-B57A-33DED7DA2F76}"/>
              </a:ext>
            </a:extLst>
          </p:cNvPr>
          <p:cNvSpPr>
            <a:spLocks noGrp="1"/>
          </p:cNvSpPr>
          <p:nvPr>
            <p:ph sz="half" idx="1" hasCustomPrompt="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Inhaltsplatzhalter 3">
            <a:extLst>
              <a:ext uri="{FF2B5EF4-FFF2-40B4-BE49-F238E27FC236}">
                <a16:creationId xmlns:a16="http://schemas.microsoft.com/office/drawing/2014/main" id="{BA14555D-0753-4312-A26B-2338813F9BB1}"/>
              </a:ext>
            </a:extLst>
          </p:cNvPr>
          <p:cNvSpPr>
            <a:spLocks noGrp="1"/>
          </p:cNvSpPr>
          <p:nvPr>
            <p:ph sz="half" idx="2" hasCustomPrompt="1"/>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cxnSp>
        <p:nvCxnSpPr>
          <p:cNvPr id="8" name="Gerader Verbinde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fik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de-DE" noProof="0"/>
          </a:p>
        </p:txBody>
      </p:sp>
      <p:sp>
        <p:nvSpPr>
          <p:cNvPr id="12" name="Grafik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de-DE" noProof="0"/>
          </a:p>
        </p:txBody>
      </p:sp>
      <p:sp>
        <p:nvSpPr>
          <p:cNvPr id="14" name="Grafik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de-DE"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Textmasterformate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de-DE" noProof="0"/>
              <a:t>3.9.20XX</a:t>
            </a:r>
          </a:p>
        </p:txBody>
      </p:sp>
      <p:sp>
        <p:nvSpPr>
          <p:cNvPr id="5" name="Fußzeilenplatzhalt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de-DE" noProof="0"/>
              <a:t>Präsentationstitel</a:t>
            </a:r>
          </a:p>
        </p:txBody>
      </p:sp>
      <p:sp>
        <p:nvSpPr>
          <p:cNvPr id="6" name="Foliennummernplatzhalt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de-DE" noProof="0" smtClean="0"/>
              <a:t>‹Nr.›</a:t>
            </a:fld>
            <a:endParaRPr lang="de-DE"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console.actions.google.com/" TargetMode="External"/><Relationship Id="rId2" Type="http://schemas.openxmlformats.org/officeDocument/2006/relationships/hyperlink" Target="https://github.com/paul-schweng/eportfolio-HomeAutomatio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console.cloud.google.com/apis/api/homegraph.googleapis.com/overview" TargetMode="External"/><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console.cloud.google.com/apis/credential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onsole.firebase.google.com/" TargetMode="Externa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onsole.actions.google.com/"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de-DE" sz="5400" spc="400" dirty="0">
                <a:solidFill>
                  <a:schemeClr val="bg1"/>
                </a:solidFill>
              </a:rPr>
              <a:t>Home Automation</a:t>
            </a:r>
            <a:endParaRPr lang="de-DE" dirty="0"/>
          </a:p>
        </p:txBody>
      </p:sp>
      <p:sp>
        <p:nvSpPr>
          <p:cNvPr id="3" name="Untertitel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de-DE" sz="2000" dirty="0">
                <a:solidFill>
                  <a:schemeClr val="bg1"/>
                </a:solidFill>
              </a:rPr>
              <a:t>Paul Schweng</a:t>
            </a:r>
          </a:p>
          <a:p>
            <a:pPr rtl="0"/>
            <a:endParaRPr lang="de-DE"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a:xfrm>
            <a:off x="839788" y="365125"/>
            <a:ext cx="10515600" cy="1325563"/>
          </a:xfrm>
        </p:spPr>
        <p:txBody>
          <a:bodyPr anchor="ctr">
            <a:normAutofit/>
          </a:bodyPr>
          <a:lstStyle/>
          <a:p>
            <a:r>
              <a:rPr lang="de-DE" dirty="0" err="1"/>
              <a:t>Structure</a:t>
            </a:r>
            <a:r>
              <a:rPr lang="de-DE" dirty="0"/>
              <a:t> (QUERY </a:t>
            </a:r>
            <a:r>
              <a:rPr lang="de-DE" dirty="0" err="1"/>
              <a:t>intent</a:t>
            </a:r>
            <a:r>
              <a:rPr lang="de-DE" dirty="0"/>
              <a:t>)</a:t>
            </a:r>
          </a:p>
        </p:txBody>
      </p:sp>
      <p:pic>
        <p:nvPicPr>
          <p:cNvPr id="6" name="Grafik 5">
            <a:extLst>
              <a:ext uri="{FF2B5EF4-FFF2-40B4-BE49-F238E27FC236}">
                <a16:creationId xmlns:a16="http://schemas.microsoft.com/office/drawing/2014/main" id="{7874CA0A-2888-B338-55B1-8C7E9259AADF}"/>
              </a:ext>
            </a:extLst>
          </p:cNvPr>
          <p:cNvPicPr>
            <a:picLocks noChangeAspect="1"/>
          </p:cNvPicPr>
          <p:nvPr/>
        </p:nvPicPr>
        <p:blipFill>
          <a:blip r:embed="rId2"/>
          <a:stretch>
            <a:fillRect/>
          </a:stretch>
        </p:blipFill>
        <p:spPr>
          <a:xfrm>
            <a:off x="1444752" y="3493548"/>
            <a:ext cx="4553712" cy="1707641"/>
          </a:xfrm>
          <a:prstGeom prst="rect">
            <a:avLst/>
          </a:prstGeom>
          <a:noFill/>
        </p:spPr>
      </p:pic>
      <p:sp>
        <p:nvSpPr>
          <p:cNvPr id="14" name="Text Placeholder 4">
            <a:extLst>
              <a:ext uri="{FF2B5EF4-FFF2-40B4-BE49-F238E27FC236}">
                <a16:creationId xmlns:a16="http://schemas.microsoft.com/office/drawing/2014/main" id="{B7520426-5D3A-D965-F3EB-3E08AE4379AA}"/>
              </a:ext>
            </a:extLst>
          </p:cNvPr>
          <p:cNvSpPr>
            <a:spLocks noGrp="1"/>
          </p:cNvSpPr>
          <p:nvPr>
            <p:ph type="body" sz="quarter" idx="3"/>
          </p:nvPr>
        </p:nvSpPr>
        <p:spPr>
          <a:xfrm>
            <a:off x="6784848" y="1681163"/>
            <a:ext cx="4553712" cy="823912"/>
          </a:xfrm>
        </p:spPr>
        <p:txBody>
          <a:bodyPr>
            <a:normAutofit/>
          </a:bodyPr>
          <a:lstStyle/>
          <a:p>
            <a:r>
              <a:rPr lang="en-US" dirty="0"/>
              <a:t>Push device states proactively to </a:t>
            </a:r>
            <a:r>
              <a:rPr lang="en-US" dirty="0" err="1"/>
              <a:t>HomeGraph</a:t>
            </a:r>
            <a:endParaRPr lang="en-US" dirty="0"/>
          </a:p>
        </p:txBody>
      </p:sp>
      <p:pic>
        <p:nvPicPr>
          <p:cNvPr id="9" name="Grafik 8" descr="Ein Bild, das Text enthält.&#10;&#10;Automatisch generierte Beschreibung">
            <a:extLst>
              <a:ext uri="{FF2B5EF4-FFF2-40B4-BE49-F238E27FC236}">
                <a16:creationId xmlns:a16="http://schemas.microsoft.com/office/drawing/2014/main" id="{835D38B0-90A4-C81C-889C-C96CDD622A4E}"/>
              </a:ext>
            </a:extLst>
          </p:cNvPr>
          <p:cNvPicPr>
            <a:picLocks noChangeAspect="1"/>
          </p:cNvPicPr>
          <p:nvPr/>
        </p:nvPicPr>
        <p:blipFill>
          <a:blip r:embed="rId3"/>
          <a:stretch>
            <a:fillRect/>
          </a:stretch>
        </p:blipFill>
        <p:spPr>
          <a:xfrm>
            <a:off x="6784848" y="3800923"/>
            <a:ext cx="4553712" cy="1092891"/>
          </a:xfrm>
          <a:prstGeom prst="rect">
            <a:avLst/>
          </a:prstGeom>
          <a:noFill/>
        </p:spPr>
      </p:pic>
      <p:sp>
        <p:nvSpPr>
          <p:cNvPr id="4" name="Foliennummernplatzhalter 3" hidden="1">
            <a:extLst>
              <a:ext uri="{FF2B5EF4-FFF2-40B4-BE49-F238E27FC236}">
                <a16:creationId xmlns:a16="http://schemas.microsoft.com/office/drawing/2014/main" id="{4D51536B-F116-68EF-4625-8616FA94BE89}"/>
              </a:ext>
            </a:extLst>
          </p:cNvPr>
          <p:cNvSpPr>
            <a:spLocks noGrp="1"/>
          </p:cNvSpPr>
          <p:nvPr>
            <p:ph type="sldNum" sz="quarter" idx="4294967295"/>
          </p:nvPr>
        </p:nvSpPr>
        <p:spPr>
          <a:xfrm>
            <a:off x="8610600" y="6356350"/>
            <a:ext cx="2743200" cy="365125"/>
          </a:xfrm>
        </p:spPr>
        <p:txBody>
          <a:bodyPr/>
          <a:lstStyle/>
          <a:p>
            <a:pPr rtl="0">
              <a:spcAft>
                <a:spcPts val="600"/>
              </a:spcAft>
            </a:pPr>
            <a:fld id="{D8DA9DAA-006C-4F4B-980E-E3DF019B24E2}" type="slidenum">
              <a:rPr lang="de-DE" noProof="0" smtClean="0"/>
              <a:pPr rtl="0">
                <a:spcAft>
                  <a:spcPts val="600"/>
                </a:spcAft>
              </a:pPr>
              <a:t>10</a:t>
            </a:fld>
            <a:endParaRPr lang="de-DE" noProof="0"/>
          </a:p>
        </p:txBody>
      </p:sp>
      <p:sp>
        <p:nvSpPr>
          <p:cNvPr id="11" name="Textplatzhalter 10">
            <a:extLst>
              <a:ext uri="{FF2B5EF4-FFF2-40B4-BE49-F238E27FC236}">
                <a16:creationId xmlns:a16="http://schemas.microsoft.com/office/drawing/2014/main" id="{1049AA14-CF41-2679-B1BB-15DAC0399D71}"/>
              </a:ext>
            </a:extLst>
          </p:cNvPr>
          <p:cNvSpPr>
            <a:spLocks noGrp="1"/>
          </p:cNvSpPr>
          <p:nvPr>
            <p:ph type="body" idx="1"/>
          </p:nvPr>
        </p:nvSpPr>
        <p:spPr/>
        <p:txBody>
          <a:bodyPr>
            <a:normAutofit/>
          </a:bodyPr>
          <a:lstStyle/>
          <a:p>
            <a:r>
              <a:rPr lang="de-DE" dirty="0"/>
              <a:t>Request </a:t>
            </a:r>
            <a:r>
              <a:rPr lang="de-DE" dirty="0" err="1"/>
              <a:t>device</a:t>
            </a:r>
            <a:r>
              <a:rPr lang="de-DE" dirty="0"/>
              <a:t> </a:t>
            </a:r>
            <a:r>
              <a:rPr lang="de-DE" dirty="0" err="1"/>
              <a:t>states</a:t>
            </a:r>
            <a:r>
              <a:rPr lang="de-DE" dirty="0"/>
              <a:t> </a:t>
            </a:r>
            <a:r>
              <a:rPr lang="de-DE" dirty="0" err="1"/>
              <a:t>with</a:t>
            </a:r>
            <a:r>
              <a:rPr lang="de-DE" dirty="0"/>
              <a:t> a QUERY </a:t>
            </a:r>
            <a:r>
              <a:rPr lang="de-DE" dirty="0" err="1"/>
              <a:t>intent</a:t>
            </a:r>
            <a:endParaRPr lang="de-DE" dirty="0"/>
          </a:p>
        </p:txBody>
      </p:sp>
      <p:cxnSp>
        <p:nvCxnSpPr>
          <p:cNvPr id="13" name="Gerader Verbinder 12">
            <a:extLst>
              <a:ext uri="{FF2B5EF4-FFF2-40B4-BE49-F238E27FC236}">
                <a16:creationId xmlns:a16="http://schemas.microsoft.com/office/drawing/2014/main" id="{8BFB01A9-02F2-6CFC-1FD3-325B321A987B}"/>
              </a:ext>
            </a:extLst>
          </p:cNvPr>
          <p:cNvCxnSpPr>
            <a:cxnSpLocks/>
          </p:cNvCxnSpPr>
          <p:nvPr/>
        </p:nvCxnSpPr>
        <p:spPr>
          <a:xfrm>
            <a:off x="6383861" y="1908467"/>
            <a:ext cx="0" cy="37849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29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r>
              <a:rPr lang="de-DE" dirty="0"/>
              <a:t> (EXECUTE </a:t>
            </a:r>
            <a:r>
              <a:rPr lang="de-DE" dirty="0" err="1"/>
              <a:t>intent</a:t>
            </a:r>
            <a:r>
              <a:rPr lang="de-DE" dirty="0"/>
              <a:t>)</a:t>
            </a:r>
          </a:p>
        </p:txBody>
      </p:sp>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11</a:t>
            </a:fld>
            <a:endParaRPr lang="de-DE" noProof="0"/>
          </a:p>
        </p:txBody>
      </p:sp>
      <p:sp>
        <p:nvSpPr>
          <p:cNvPr id="7" name="Inhaltsplatzhalter 2">
            <a:extLst>
              <a:ext uri="{FF2B5EF4-FFF2-40B4-BE49-F238E27FC236}">
                <a16:creationId xmlns:a16="http://schemas.microsoft.com/office/drawing/2014/main" id="{95EF4479-B9A8-13D2-7DB0-18BC2F02867A}"/>
              </a:ext>
            </a:extLst>
          </p:cNvPr>
          <p:cNvSpPr>
            <a:spLocks noGrp="1"/>
          </p:cNvSpPr>
          <p:nvPr>
            <p:ph idx="1"/>
          </p:nvPr>
        </p:nvSpPr>
        <p:spPr>
          <a:xfrm>
            <a:off x="838200" y="1825624"/>
            <a:ext cx="10515600" cy="22784089"/>
          </a:xfrm>
        </p:spPr>
        <p:txBody>
          <a:bodyPr/>
          <a:lstStyle/>
          <a:p>
            <a:pPr marL="0" indent="0">
              <a:buNone/>
            </a:pPr>
            <a:r>
              <a:rPr lang="en-US" dirty="0"/>
              <a:t>The </a:t>
            </a:r>
            <a:r>
              <a:rPr lang="en-US" dirty="0" err="1"/>
              <a:t>HomeGraph</a:t>
            </a:r>
            <a:r>
              <a:rPr lang="en-US" dirty="0"/>
              <a:t> API lets Google Assistant know the devices’ traits and where they are located (e.g. living room). </a:t>
            </a:r>
            <a:br>
              <a:rPr lang="en-US" dirty="0"/>
            </a:br>
            <a:r>
              <a:rPr lang="en-US" dirty="0"/>
              <a:t>No need of sending a QUERY intent to your webapp.</a:t>
            </a:r>
          </a:p>
        </p:txBody>
      </p:sp>
      <p:pic>
        <p:nvPicPr>
          <p:cNvPr id="6" name="Grafik 5">
            <a:extLst>
              <a:ext uri="{FF2B5EF4-FFF2-40B4-BE49-F238E27FC236}">
                <a16:creationId xmlns:a16="http://schemas.microsoft.com/office/drawing/2014/main" id="{2AEB8E63-EC34-5DF1-DCA0-CB81706A979B}"/>
              </a:ext>
            </a:extLst>
          </p:cNvPr>
          <p:cNvPicPr>
            <a:picLocks noChangeAspect="1"/>
          </p:cNvPicPr>
          <p:nvPr/>
        </p:nvPicPr>
        <p:blipFill>
          <a:blip r:embed="rId2"/>
          <a:stretch>
            <a:fillRect/>
          </a:stretch>
        </p:blipFill>
        <p:spPr>
          <a:xfrm>
            <a:off x="2642346" y="3334090"/>
            <a:ext cx="6938683" cy="2679425"/>
          </a:xfrm>
          <a:prstGeom prst="rect">
            <a:avLst/>
          </a:prstGeom>
        </p:spPr>
      </p:pic>
    </p:spTree>
    <p:extLst>
      <p:ext uri="{BB962C8B-B14F-4D97-AF65-F5344CB8AC3E}">
        <p14:creationId xmlns:p14="http://schemas.microsoft.com/office/powerpoint/2010/main" val="3492855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de-DE" b="1" cap="all" spc="400" dirty="0">
                <a:solidFill>
                  <a:schemeClr val="bg1"/>
                </a:solidFill>
                <a:latin typeface="+mn-lt"/>
              </a:rPr>
              <a:t>Setup</a:t>
            </a:r>
            <a:endParaRPr lang="de-DE" dirty="0"/>
          </a:p>
        </p:txBody>
      </p:sp>
      <p:sp>
        <p:nvSpPr>
          <p:cNvPr id="3" name="Untertitel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en-US" dirty="0"/>
              <a:t>Using</a:t>
            </a:r>
            <a:r>
              <a:rPr lang="de-DE" dirty="0"/>
              <a:t> </a:t>
            </a:r>
            <a:r>
              <a:rPr lang="de-DE" dirty="0" err="1"/>
              <a:t>Google‘s</a:t>
            </a:r>
            <a:r>
              <a:rPr lang="de-DE" dirty="0"/>
              <a:t> smart </a:t>
            </a:r>
            <a:r>
              <a:rPr lang="en-US" dirty="0"/>
              <a:t>home</a:t>
            </a:r>
            <a:r>
              <a:rPr lang="de-DE" dirty="0"/>
              <a:t> end-</a:t>
            </a:r>
            <a:r>
              <a:rPr lang="de-DE" dirty="0" err="1"/>
              <a:t>to</a:t>
            </a:r>
            <a:r>
              <a:rPr lang="de-DE" dirty="0"/>
              <a:t>-end sample </a:t>
            </a:r>
          </a:p>
        </p:txBody>
      </p:sp>
    </p:spTree>
    <p:extLst>
      <p:ext uri="{BB962C8B-B14F-4D97-AF65-F5344CB8AC3E}">
        <p14:creationId xmlns:p14="http://schemas.microsoft.com/office/powerpoint/2010/main" val="2227882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lstStyle/>
          <a:p>
            <a:r>
              <a:rPr lang="de-DE" dirty="0"/>
              <a:t>Setup</a:t>
            </a:r>
          </a:p>
        </p:txBody>
      </p:sp>
      <p:sp>
        <p:nvSpPr>
          <p:cNvPr id="3" name="Inhaltsplatzhalter 2">
            <a:extLst>
              <a:ext uri="{FF2B5EF4-FFF2-40B4-BE49-F238E27FC236}">
                <a16:creationId xmlns:a16="http://schemas.microsoft.com/office/drawing/2014/main" id="{3812CE07-D11A-97B2-7E72-9537E3E5E69B}"/>
              </a:ext>
            </a:extLst>
          </p:cNvPr>
          <p:cNvSpPr>
            <a:spLocks noGrp="1"/>
          </p:cNvSpPr>
          <p:nvPr>
            <p:ph idx="1"/>
          </p:nvPr>
        </p:nvSpPr>
        <p:spPr>
          <a:xfrm>
            <a:off x="838200" y="1825624"/>
            <a:ext cx="10515600" cy="22784089"/>
          </a:xfrm>
        </p:spPr>
        <p:txBody>
          <a:bodyPr/>
          <a:lstStyle/>
          <a:p>
            <a:r>
              <a:rPr lang="de-DE" dirty="0" err="1"/>
              <a:t>Requirements</a:t>
            </a:r>
            <a:endParaRPr lang="de-DE" dirty="0"/>
          </a:p>
          <a:p>
            <a:pPr lvl="1"/>
            <a:r>
              <a:rPr lang="de-DE" dirty="0" err="1"/>
              <a:t>Nodejs</a:t>
            </a:r>
            <a:r>
              <a:rPr lang="de-DE" dirty="0"/>
              <a:t> (v12.13.0)</a:t>
            </a:r>
          </a:p>
          <a:p>
            <a:pPr lvl="1"/>
            <a:r>
              <a:rPr lang="de-DE" dirty="0"/>
              <a:t>Linux Shell (</a:t>
            </a:r>
            <a:r>
              <a:rPr lang="de-DE" dirty="0" err="1"/>
              <a:t>run</a:t>
            </a:r>
            <a:r>
              <a:rPr lang="de-DE" dirty="0"/>
              <a:t> </a:t>
            </a:r>
            <a:r>
              <a:rPr lang="de-DE" dirty="0" err="1"/>
              <a:t>every</a:t>
            </a:r>
            <a:r>
              <a:rPr lang="de-DE" dirty="0"/>
              <a:t> </a:t>
            </a:r>
            <a:r>
              <a:rPr lang="de-DE" dirty="0" err="1"/>
              <a:t>command</a:t>
            </a:r>
            <a:r>
              <a:rPr lang="de-DE" dirty="0"/>
              <a:t> </a:t>
            </a:r>
            <a:r>
              <a:rPr lang="de-DE" dirty="0" err="1"/>
              <a:t>from</a:t>
            </a:r>
            <a:r>
              <a:rPr lang="de-DE" dirty="0"/>
              <a:t> </a:t>
            </a:r>
            <a:r>
              <a:rPr lang="de-DE" dirty="0" err="1"/>
              <a:t>there</a:t>
            </a:r>
            <a:r>
              <a:rPr lang="de-DE" dirty="0"/>
              <a:t>)</a:t>
            </a:r>
          </a:p>
          <a:p>
            <a:pPr lvl="1"/>
            <a:endParaRPr lang="de-DE" dirty="0"/>
          </a:p>
          <a:p>
            <a:r>
              <a:rPr lang="de-DE" dirty="0"/>
              <a:t>Clone </a:t>
            </a:r>
            <a:r>
              <a:rPr lang="en-US" dirty="0">
                <a:hlinkClick r:id="rId2"/>
              </a:rPr>
              <a:t>this project</a:t>
            </a:r>
            <a:endParaRPr lang="en-US" dirty="0"/>
          </a:p>
          <a:p>
            <a:pPr marL="0" indent="0">
              <a:buNone/>
            </a:pPr>
            <a:r>
              <a:rPr lang="en-US" dirty="0"/>
              <a:t>	</a:t>
            </a:r>
            <a:endParaRPr lang="de-DE" dirty="0"/>
          </a:p>
          <a:p>
            <a:r>
              <a:rPr lang="de-DE" dirty="0"/>
              <a:t>Create a </a:t>
            </a:r>
            <a:r>
              <a:rPr lang="de-DE" dirty="0">
                <a:hlinkClick r:id="rId3"/>
              </a:rPr>
              <a:t>Google </a:t>
            </a:r>
            <a:r>
              <a:rPr lang="de-DE" dirty="0" err="1">
                <a:hlinkClick r:id="rId3"/>
              </a:rPr>
              <a:t>action</a:t>
            </a:r>
            <a:endParaRPr lang="en-US"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13</a:t>
            </a:fld>
            <a:endParaRPr lang="de-DE" noProof="0"/>
          </a:p>
        </p:txBody>
      </p:sp>
      <p:sp>
        <p:nvSpPr>
          <p:cNvPr id="5" name="Rectangle 1">
            <a:extLst>
              <a:ext uri="{FF2B5EF4-FFF2-40B4-BE49-F238E27FC236}">
                <a16:creationId xmlns:a16="http://schemas.microsoft.com/office/drawing/2014/main" id="{2CFC693E-47FF-0F10-8288-4996DFFD9476}"/>
              </a:ext>
            </a:extLst>
          </p:cNvPr>
          <p:cNvSpPr>
            <a:spLocks noChangeArrowheads="1"/>
          </p:cNvSpPr>
          <p:nvPr/>
        </p:nvSpPr>
        <p:spPr bwMode="auto">
          <a:xfrm>
            <a:off x="4489450" y="3664733"/>
            <a:ext cx="49466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chemeClr val="tx1"/>
                </a:solidFill>
                <a:effectLst/>
                <a:latin typeface="Arial Unicode MS" panose="020B0604020202020204" pitchFamily="34" charset="-128"/>
              </a:rPr>
              <a:t>git</a:t>
            </a:r>
            <a:r>
              <a:rPr kumimoji="0" lang="de-DE" altLang="de-DE" sz="1000" b="0" i="0" u="none" strike="noStrike" cap="none" normalizeH="0" baseline="0" dirty="0">
                <a:ln>
                  <a:noFill/>
                </a:ln>
                <a:solidFill>
                  <a:schemeClr val="tx1"/>
                </a:solidFill>
                <a:effectLst/>
                <a:latin typeface="Arial Unicode MS" panose="020B0604020202020204" pitchFamily="34" charset="-128"/>
              </a:rPr>
              <a:t> </a:t>
            </a:r>
            <a:r>
              <a:rPr kumimoji="0" lang="de-DE" altLang="de-DE" sz="1000" b="0" i="0" u="none" strike="noStrike" cap="none" normalizeH="0" baseline="0" dirty="0" err="1">
                <a:ln>
                  <a:noFill/>
                </a:ln>
                <a:solidFill>
                  <a:schemeClr val="tx1"/>
                </a:solidFill>
                <a:effectLst/>
                <a:latin typeface="Arial Unicode MS" panose="020B0604020202020204" pitchFamily="34" charset="-128"/>
              </a:rPr>
              <a:t>clone</a:t>
            </a:r>
            <a:r>
              <a:rPr kumimoji="0" lang="de-DE" altLang="de-DE" sz="1000" b="0" i="0" u="none" strike="noStrike" cap="none" normalizeH="0" baseline="0" dirty="0">
                <a:ln>
                  <a:noFill/>
                </a:ln>
                <a:solidFill>
                  <a:schemeClr val="tx1"/>
                </a:solidFill>
                <a:effectLst/>
                <a:latin typeface="Arial Unicode MS" panose="020B0604020202020204" pitchFamily="34" charset="-128"/>
              </a:rPr>
              <a:t> https://github.com/paul-schweng/eportfolio-HomeAutomation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chemeClr val="tx1"/>
                </a:solidFill>
                <a:effectLst/>
                <a:latin typeface="Arial Unicode MS" panose="020B0604020202020204" pitchFamily="34" charset="-128"/>
              </a:rPr>
              <a:t>cd </a:t>
            </a:r>
            <a:r>
              <a:rPr kumimoji="0" lang="de-DE" altLang="de-DE" sz="1000" b="0" i="0" u="none" strike="noStrike" cap="none" normalizeH="0" baseline="0" dirty="0" err="1">
                <a:ln>
                  <a:noFill/>
                </a:ln>
                <a:solidFill>
                  <a:schemeClr val="tx1"/>
                </a:solidFill>
                <a:effectLst/>
                <a:latin typeface="Arial Unicode MS" panose="020B0604020202020204" pitchFamily="34" charset="-128"/>
              </a:rPr>
              <a:t>eportfolio-HomeAutomation</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16014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lstStyle/>
          <a:p>
            <a:r>
              <a:rPr lang="de-DE" dirty="0" err="1"/>
              <a:t>Creating</a:t>
            </a:r>
            <a:r>
              <a:rPr lang="de-DE" dirty="0"/>
              <a:t> a Google Action</a:t>
            </a:r>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14</a:t>
            </a:fld>
            <a:endParaRPr lang="de-DE" noProof="0"/>
          </a:p>
        </p:txBody>
      </p:sp>
      <p:pic>
        <p:nvPicPr>
          <p:cNvPr id="6" name="Grafik 5">
            <a:extLst>
              <a:ext uri="{FF2B5EF4-FFF2-40B4-BE49-F238E27FC236}">
                <a16:creationId xmlns:a16="http://schemas.microsoft.com/office/drawing/2014/main" id="{5F561F68-AC4E-6186-29B1-908929E3BF19}"/>
              </a:ext>
            </a:extLst>
          </p:cNvPr>
          <p:cNvPicPr>
            <a:picLocks noChangeAspect="1"/>
          </p:cNvPicPr>
          <p:nvPr/>
        </p:nvPicPr>
        <p:blipFill>
          <a:blip r:embed="rId2"/>
          <a:stretch>
            <a:fillRect/>
          </a:stretch>
        </p:blipFill>
        <p:spPr>
          <a:xfrm>
            <a:off x="926848" y="2200104"/>
            <a:ext cx="8078774" cy="1928144"/>
          </a:xfrm>
          <a:prstGeom prst="rect">
            <a:avLst/>
          </a:prstGeom>
        </p:spPr>
      </p:pic>
      <p:cxnSp>
        <p:nvCxnSpPr>
          <p:cNvPr id="8" name="Gerade Verbindung mit Pfeil 7">
            <a:extLst>
              <a:ext uri="{FF2B5EF4-FFF2-40B4-BE49-F238E27FC236}">
                <a16:creationId xmlns:a16="http://schemas.microsoft.com/office/drawing/2014/main" id="{DAE90666-0F24-BFBB-71E1-B6E8A4E7D3A4}"/>
              </a:ext>
            </a:extLst>
          </p:cNvPr>
          <p:cNvCxnSpPr>
            <a:cxnSpLocks/>
          </p:cNvCxnSpPr>
          <p:nvPr/>
        </p:nvCxnSpPr>
        <p:spPr>
          <a:xfrm>
            <a:off x="6534150" y="3310226"/>
            <a:ext cx="712602" cy="5231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517123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lstStyle/>
          <a:p>
            <a:r>
              <a:rPr lang="de-DE" dirty="0" err="1"/>
              <a:t>Creating</a:t>
            </a:r>
            <a:r>
              <a:rPr lang="de-DE" dirty="0"/>
              <a:t> a Google Action</a:t>
            </a:r>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15</a:t>
            </a:fld>
            <a:endParaRPr lang="de-DE" noProof="0"/>
          </a:p>
        </p:txBody>
      </p:sp>
      <p:pic>
        <p:nvPicPr>
          <p:cNvPr id="5" name="Grafik 4">
            <a:extLst>
              <a:ext uri="{FF2B5EF4-FFF2-40B4-BE49-F238E27FC236}">
                <a16:creationId xmlns:a16="http://schemas.microsoft.com/office/drawing/2014/main" id="{75E84DE4-CEC3-4462-5930-2B0B947FADBE}"/>
              </a:ext>
            </a:extLst>
          </p:cNvPr>
          <p:cNvPicPr>
            <a:picLocks noChangeAspect="1"/>
          </p:cNvPicPr>
          <p:nvPr/>
        </p:nvPicPr>
        <p:blipFill>
          <a:blip r:embed="rId2"/>
          <a:stretch>
            <a:fillRect/>
          </a:stretch>
        </p:blipFill>
        <p:spPr>
          <a:xfrm>
            <a:off x="926848" y="2085182"/>
            <a:ext cx="5924802" cy="3756180"/>
          </a:xfrm>
          <a:prstGeom prst="rect">
            <a:avLst/>
          </a:prstGeom>
        </p:spPr>
      </p:pic>
      <p:cxnSp>
        <p:nvCxnSpPr>
          <p:cNvPr id="11" name="Gerade Verbindung mit Pfeil 10">
            <a:extLst>
              <a:ext uri="{FF2B5EF4-FFF2-40B4-BE49-F238E27FC236}">
                <a16:creationId xmlns:a16="http://schemas.microsoft.com/office/drawing/2014/main" id="{DDFCEA94-5D63-E43B-D50C-39AFA5AE5531}"/>
              </a:ext>
            </a:extLst>
          </p:cNvPr>
          <p:cNvCxnSpPr>
            <a:cxnSpLocks/>
          </p:cNvCxnSpPr>
          <p:nvPr/>
        </p:nvCxnSpPr>
        <p:spPr>
          <a:xfrm flipH="1">
            <a:off x="2306452" y="3291176"/>
            <a:ext cx="538348" cy="47083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65670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Add Request Sync and Report State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16</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Link </a:t>
            </a:r>
            <a:r>
              <a:rPr lang="de-DE" dirty="0" err="1"/>
              <a:t>your</a:t>
            </a:r>
            <a:r>
              <a:rPr lang="de-DE" dirty="0"/>
              <a:t> </a:t>
            </a:r>
            <a:r>
              <a:rPr lang="de-DE" dirty="0" err="1"/>
              <a:t>action</a:t>
            </a:r>
            <a:r>
              <a:rPr lang="de-DE" dirty="0"/>
              <a:t> </a:t>
            </a:r>
            <a:r>
              <a:rPr lang="de-DE" dirty="0" err="1"/>
              <a:t>to</a:t>
            </a:r>
            <a:r>
              <a:rPr lang="de-DE" dirty="0"/>
              <a:t> Google Cloud</a:t>
            </a:r>
            <a:endParaRPr lang="en-US" dirty="0"/>
          </a:p>
        </p:txBody>
      </p:sp>
      <p:pic>
        <p:nvPicPr>
          <p:cNvPr id="15" name="Grafik 14">
            <a:extLst>
              <a:ext uri="{FF2B5EF4-FFF2-40B4-BE49-F238E27FC236}">
                <a16:creationId xmlns:a16="http://schemas.microsoft.com/office/drawing/2014/main" id="{208206E7-81F1-88B0-C8B4-BE79BDAE42DE}"/>
              </a:ext>
            </a:extLst>
          </p:cNvPr>
          <p:cNvPicPr>
            <a:picLocks noChangeAspect="1"/>
          </p:cNvPicPr>
          <p:nvPr/>
        </p:nvPicPr>
        <p:blipFill>
          <a:blip r:embed="rId2"/>
          <a:stretch>
            <a:fillRect/>
          </a:stretch>
        </p:blipFill>
        <p:spPr>
          <a:xfrm>
            <a:off x="1304676" y="3429000"/>
            <a:ext cx="2975224" cy="2267217"/>
          </a:xfrm>
          <a:prstGeom prst="rect">
            <a:avLst/>
          </a:prstGeom>
        </p:spPr>
      </p:pic>
      <p:cxnSp>
        <p:nvCxnSpPr>
          <p:cNvPr id="9" name="Gerade Verbindung mit Pfeil 8">
            <a:extLst>
              <a:ext uri="{FF2B5EF4-FFF2-40B4-BE49-F238E27FC236}">
                <a16:creationId xmlns:a16="http://schemas.microsoft.com/office/drawing/2014/main" id="{2D1BF892-6AD3-2685-8D6B-4E9FFE6DBE69}"/>
              </a:ext>
            </a:extLst>
          </p:cNvPr>
          <p:cNvCxnSpPr>
            <a:cxnSpLocks/>
          </p:cNvCxnSpPr>
          <p:nvPr/>
        </p:nvCxnSpPr>
        <p:spPr>
          <a:xfrm flipH="1">
            <a:off x="3314700" y="3067877"/>
            <a:ext cx="400050" cy="45237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8" name="Grafik 17">
            <a:extLst>
              <a:ext uri="{FF2B5EF4-FFF2-40B4-BE49-F238E27FC236}">
                <a16:creationId xmlns:a16="http://schemas.microsoft.com/office/drawing/2014/main" id="{608F9840-FD81-BEF9-DE80-3B0DE6F490FC}"/>
              </a:ext>
            </a:extLst>
          </p:cNvPr>
          <p:cNvPicPr>
            <a:picLocks noChangeAspect="1"/>
          </p:cNvPicPr>
          <p:nvPr/>
        </p:nvPicPr>
        <p:blipFill>
          <a:blip r:embed="rId3"/>
          <a:stretch>
            <a:fillRect/>
          </a:stretch>
        </p:blipFill>
        <p:spPr>
          <a:xfrm>
            <a:off x="6140450" y="3817791"/>
            <a:ext cx="4280596" cy="1143908"/>
          </a:xfrm>
          <a:prstGeom prst="rect">
            <a:avLst/>
          </a:prstGeom>
        </p:spPr>
      </p:pic>
    </p:spTree>
    <p:extLst>
      <p:ext uri="{BB962C8B-B14F-4D97-AF65-F5344CB8AC3E}">
        <p14:creationId xmlns:p14="http://schemas.microsoft.com/office/powerpoint/2010/main" val="352198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312BD03E-8A1B-93AD-CBF7-269C1EF0022C}"/>
              </a:ext>
            </a:extLst>
          </p:cNvPr>
          <p:cNvPicPr>
            <a:picLocks noChangeAspect="1"/>
          </p:cNvPicPr>
          <p:nvPr/>
        </p:nvPicPr>
        <p:blipFill>
          <a:blip r:embed="rId2"/>
          <a:stretch>
            <a:fillRect/>
          </a:stretch>
        </p:blipFill>
        <p:spPr>
          <a:xfrm>
            <a:off x="5954735" y="3465279"/>
            <a:ext cx="3086100" cy="2677722"/>
          </a:xfrm>
          <a:prstGeom prst="rect">
            <a:avLst/>
          </a:prstGeom>
        </p:spPr>
      </p:pic>
      <p:cxnSp>
        <p:nvCxnSpPr>
          <p:cNvPr id="29" name="Gerade Verbindung mit Pfeil 28">
            <a:extLst>
              <a:ext uri="{FF2B5EF4-FFF2-40B4-BE49-F238E27FC236}">
                <a16:creationId xmlns:a16="http://schemas.microsoft.com/office/drawing/2014/main" id="{403548E3-851B-0C63-B094-0E36FA86212F}"/>
              </a:ext>
            </a:extLst>
          </p:cNvPr>
          <p:cNvCxnSpPr>
            <a:cxnSpLocks/>
          </p:cNvCxnSpPr>
          <p:nvPr/>
        </p:nvCxnSpPr>
        <p:spPr>
          <a:xfrm flipH="1">
            <a:off x="7497785" y="4127500"/>
            <a:ext cx="477815" cy="46484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Add Request Sync and Report State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17</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Search </a:t>
            </a:r>
            <a:r>
              <a:rPr lang="de-DE" dirty="0" err="1"/>
              <a:t>for</a:t>
            </a:r>
            <a:r>
              <a:rPr lang="de-DE" dirty="0"/>
              <a:t> </a:t>
            </a:r>
            <a:r>
              <a:rPr lang="de-DE" dirty="0" err="1">
                <a:hlinkClick r:id="rId3"/>
              </a:rPr>
              <a:t>HomeGraph</a:t>
            </a:r>
            <a:r>
              <a:rPr lang="de-DE" dirty="0">
                <a:hlinkClick r:id="rId3"/>
              </a:rPr>
              <a:t> API</a:t>
            </a:r>
            <a:r>
              <a:rPr lang="de-DE" dirty="0"/>
              <a:t> and </a:t>
            </a:r>
            <a:r>
              <a:rPr lang="de-DE" dirty="0" err="1"/>
              <a:t>enable</a:t>
            </a:r>
            <a:r>
              <a:rPr lang="de-DE" dirty="0"/>
              <a:t> </a:t>
            </a:r>
            <a:r>
              <a:rPr lang="de-DE" dirty="0" err="1"/>
              <a:t>it</a:t>
            </a:r>
            <a:endParaRPr lang="de-DE" dirty="0"/>
          </a:p>
          <a:p>
            <a:r>
              <a:rPr lang="en-US" dirty="0"/>
              <a:t>Navigate to the </a:t>
            </a:r>
            <a:r>
              <a:rPr lang="en-US" dirty="0">
                <a:hlinkClick r:id="rId4"/>
              </a:rPr>
              <a:t>Google Cloud Console API &amp; Services page</a:t>
            </a:r>
            <a:endParaRPr lang="en-US" dirty="0"/>
          </a:p>
        </p:txBody>
      </p:sp>
      <p:pic>
        <p:nvPicPr>
          <p:cNvPr id="11" name="Grafik 10">
            <a:extLst>
              <a:ext uri="{FF2B5EF4-FFF2-40B4-BE49-F238E27FC236}">
                <a16:creationId xmlns:a16="http://schemas.microsoft.com/office/drawing/2014/main" id="{E216CB9C-7CA5-1628-E53F-A11AAE33CE10}"/>
              </a:ext>
            </a:extLst>
          </p:cNvPr>
          <p:cNvPicPr>
            <a:picLocks noChangeAspect="1"/>
          </p:cNvPicPr>
          <p:nvPr/>
        </p:nvPicPr>
        <p:blipFill>
          <a:blip r:embed="rId5"/>
          <a:stretch>
            <a:fillRect/>
          </a:stretch>
        </p:blipFill>
        <p:spPr>
          <a:xfrm>
            <a:off x="980858" y="3644666"/>
            <a:ext cx="3956483" cy="2136015"/>
          </a:xfrm>
          <a:prstGeom prst="rect">
            <a:avLst/>
          </a:prstGeom>
        </p:spPr>
      </p:pic>
      <p:cxnSp>
        <p:nvCxnSpPr>
          <p:cNvPr id="14" name="Gerade Verbindung mit Pfeil 13">
            <a:extLst>
              <a:ext uri="{FF2B5EF4-FFF2-40B4-BE49-F238E27FC236}">
                <a16:creationId xmlns:a16="http://schemas.microsoft.com/office/drawing/2014/main" id="{4B8EE5F6-8679-D202-9215-241964A04F11}"/>
              </a:ext>
            </a:extLst>
          </p:cNvPr>
          <p:cNvCxnSpPr>
            <a:cxnSpLocks/>
          </p:cNvCxnSpPr>
          <p:nvPr/>
        </p:nvCxnSpPr>
        <p:spPr>
          <a:xfrm flipH="1">
            <a:off x="2396909" y="3465279"/>
            <a:ext cx="200241" cy="51563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6" name="Gerade Verbindung mit Pfeil 15">
            <a:extLst>
              <a:ext uri="{FF2B5EF4-FFF2-40B4-BE49-F238E27FC236}">
                <a16:creationId xmlns:a16="http://schemas.microsoft.com/office/drawing/2014/main" id="{71229160-1639-E877-0383-65FCEACF3D08}"/>
              </a:ext>
            </a:extLst>
          </p:cNvPr>
          <p:cNvCxnSpPr>
            <a:cxnSpLocks/>
          </p:cNvCxnSpPr>
          <p:nvPr/>
        </p:nvCxnSpPr>
        <p:spPr>
          <a:xfrm>
            <a:off x="1295400" y="4712673"/>
            <a:ext cx="644525" cy="3017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6" name="Grafik 25">
            <a:extLst>
              <a:ext uri="{FF2B5EF4-FFF2-40B4-BE49-F238E27FC236}">
                <a16:creationId xmlns:a16="http://schemas.microsoft.com/office/drawing/2014/main" id="{3F9CF0B4-1C71-7541-A0E2-90EC53135FEF}"/>
              </a:ext>
            </a:extLst>
          </p:cNvPr>
          <p:cNvPicPr>
            <a:picLocks noChangeAspect="1"/>
          </p:cNvPicPr>
          <p:nvPr/>
        </p:nvPicPr>
        <p:blipFill>
          <a:blip r:embed="rId6"/>
          <a:stretch>
            <a:fillRect/>
          </a:stretch>
        </p:blipFill>
        <p:spPr>
          <a:xfrm>
            <a:off x="5683250" y="3554179"/>
            <a:ext cx="3357585" cy="2165227"/>
          </a:xfrm>
          <a:prstGeom prst="rect">
            <a:avLst/>
          </a:prstGeom>
        </p:spPr>
      </p:pic>
    </p:spTree>
    <p:extLst>
      <p:ext uri="{BB962C8B-B14F-4D97-AF65-F5344CB8AC3E}">
        <p14:creationId xmlns:p14="http://schemas.microsoft.com/office/powerpoint/2010/main" val="38675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par>
                                <p:cTn id="19" presetID="35" presetClass="path" presetSubtype="0" accel="50000" decel="50000" fill="hold" nodeType="withEffect">
                                  <p:stCondLst>
                                    <p:cond delay="0"/>
                                  </p:stCondLst>
                                  <p:childTnLst>
                                    <p:animMotion origin="layout" path="M 3.95833E-6 2.59259E-6 L -0.38763 0.00301 " pathEditMode="relative" rAng="0" ptsTypes="AA">
                                      <p:cBhvr>
                                        <p:cTn id="20" dur="2000" fill="hold"/>
                                        <p:tgtEl>
                                          <p:spTgt spid="26"/>
                                        </p:tgtEl>
                                        <p:attrNameLst>
                                          <p:attrName>ppt_x</p:attrName>
                                          <p:attrName>ppt_y</p:attrName>
                                        </p:attrNameLst>
                                      </p:cBhvr>
                                      <p:rCtr x="-19388" y="139"/>
                                    </p:animMotion>
                                  </p:childTnLst>
                                </p:cTn>
                              </p:par>
                              <p:par>
                                <p:cTn id="21" presetID="10"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Add Request Sync and Report State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18</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Download </a:t>
            </a:r>
            <a:r>
              <a:rPr lang="de-DE" dirty="0" err="1"/>
              <a:t>the</a:t>
            </a:r>
            <a:r>
              <a:rPr lang="de-DE" dirty="0"/>
              <a:t> JWT </a:t>
            </a:r>
            <a:r>
              <a:rPr lang="de-DE" dirty="0" err="1"/>
              <a:t>of</a:t>
            </a:r>
            <a:r>
              <a:rPr lang="de-DE" dirty="0"/>
              <a:t> </a:t>
            </a:r>
            <a:r>
              <a:rPr lang="de-DE" dirty="0" err="1"/>
              <a:t>your</a:t>
            </a:r>
            <a:r>
              <a:rPr lang="de-DE" dirty="0"/>
              <a:t> </a:t>
            </a:r>
            <a:r>
              <a:rPr lang="de-DE" dirty="0" err="1"/>
              <a:t>service</a:t>
            </a:r>
            <a:r>
              <a:rPr lang="de-DE" dirty="0"/>
              <a:t> </a:t>
            </a:r>
            <a:r>
              <a:rPr lang="de-DE" dirty="0" err="1"/>
              <a:t>account</a:t>
            </a:r>
            <a:r>
              <a:rPr lang="de-DE" dirty="0"/>
              <a:t> and save </a:t>
            </a:r>
            <a:r>
              <a:rPr lang="de-DE" dirty="0" err="1"/>
              <a:t>it</a:t>
            </a:r>
            <a:r>
              <a:rPr lang="de-DE" dirty="0"/>
              <a:t> in `</a:t>
            </a:r>
            <a:r>
              <a:rPr lang="de-DE" dirty="0" err="1"/>
              <a:t>src</a:t>
            </a:r>
            <a:r>
              <a:rPr lang="de-DE" dirty="0"/>
              <a:t>/smart-</a:t>
            </a:r>
            <a:r>
              <a:rPr lang="de-DE" dirty="0" err="1"/>
              <a:t>home</a:t>
            </a:r>
            <a:r>
              <a:rPr lang="de-DE" dirty="0"/>
              <a:t>-</a:t>
            </a:r>
            <a:r>
              <a:rPr lang="de-DE" dirty="0" err="1"/>
              <a:t>key.json</a:t>
            </a:r>
            <a:r>
              <a:rPr lang="de-DE" dirty="0"/>
              <a:t>`</a:t>
            </a:r>
            <a:endParaRPr lang="en-US" dirty="0"/>
          </a:p>
        </p:txBody>
      </p:sp>
      <p:pic>
        <p:nvPicPr>
          <p:cNvPr id="9" name="Grafik 8">
            <a:extLst>
              <a:ext uri="{FF2B5EF4-FFF2-40B4-BE49-F238E27FC236}">
                <a16:creationId xmlns:a16="http://schemas.microsoft.com/office/drawing/2014/main" id="{45473BBE-A991-56F2-EBB9-D4C15C51E28C}"/>
              </a:ext>
            </a:extLst>
          </p:cNvPr>
          <p:cNvPicPr>
            <a:picLocks noChangeAspect="1"/>
          </p:cNvPicPr>
          <p:nvPr/>
        </p:nvPicPr>
        <p:blipFill>
          <a:blip r:embed="rId2"/>
          <a:stretch>
            <a:fillRect/>
          </a:stretch>
        </p:blipFill>
        <p:spPr>
          <a:xfrm>
            <a:off x="1003299" y="3190241"/>
            <a:ext cx="9261513" cy="811053"/>
          </a:xfrm>
          <a:prstGeom prst="rect">
            <a:avLst/>
          </a:prstGeom>
        </p:spPr>
      </p:pic>
      <p:cxnSp>
        <p:nvCxnSpPr>
          <p:cNvPr id="17" name="Gerade Verbindung mit Pfeil 16">
            <a:extLst>
              <a:ext uri="{FF2B5EF4-FFF2-40B4-BE49-F238E27FC236}">
                <a16:creationId xmlns:a16="http://schemas.microsoft.com/office/drawing/2014/main" id="{BBE5A3E9-EA73-7380-BC3F-7D2304BF78EB}"/>
              </a:ext>
            </a:extLst>
          </p:cNvPr>
          <p:cNvCxnSpPr>
            <a:cxnSpLocks/>
          </p:cNvCxnSpPr>
          <p:nvPr/>
        </p:nvCxnSpPr>
        <p:spPr>
          <a:xfrm>
            <a:off x="9556750" y="3263900"/>
            <a:ext cx="22225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8" name="Grafik 17">
            <a:extLst>
              <a:ext uri="{FF2B5EF4-FFF2-40B4-BE49-F238E27FC236}">
                <a16:creationId xmlns:a16="http://schemas.microsoft.com/office/drawing/2014/main" id="{3693D965-4DBA-5AC9-5A34-EF926902AE2A}"/>
              </a:ext>
            </a:extLst>
          </p:cNvPr>
          <p:cNvPicPr>
            <a:picLocks noChangeAspect="1"/>
          </p:cNvPicPr>
          <p:nvPr/>
        </p:nvPicPr>
        <p:blipFill>
          <a:blip r:embed="rId3"/>
          <a:stretch>
            <a:fillRect/>
          </a:stretch>
        </p:blipFill>
        <p:spPr>
          <a:xfrm>
            <a:off x="1130300" y="3190241"/>
            <a:ext cx="3524016" cy="2785109"/>
          </a:xfrm>
          <a:prstGeom prst="rect">
            <a:avLst/>
          </a:prstGeom>
        </p:spPr>
      </p:pic>
      <p:cxnSp>
        <p:nvCxnSpPr>
          <p:cNvPr id="22" name="Gerade Verbindung mit Pfeil 21">
            <a:extLst>
              <a:ext uri="{FF2B5EF4-FFF2-40B4-BE49-F238E27FC236}">
                <a16:creationId xmlns:a16="http://schemas.microsoft.com/office/drawing/2014/main" id="{94356FDA-886F-2697-C767-4261B3E0DAFE}"/>
              </a:ext>
            </a:extLst>
          </p:cNvPr>
          <p:cNvCxnSpPr>
            <a:cxnSpLocks/>
          </p:cNvCxnSpPr>
          <p:nvPr/>
        </p:nvCxnSpPr>
        <p:spPr>
          <a:xfrm flipH="1">
            <a:off x="2832100" y="3010854"/>
            <a:ext cx="317500" cy="4906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Gerade Verbindung mit Pfeil 24">
            <a:extLst>
              <a:ext uri="{FF2B5EF4-FFF2-40B4-BE49-F238E27FC236}">
                <a16:creationId xmlns:a16="http://schemas.microsoft.com/office/drawing/2014/main" id="{871A69C5-5433-9169-0DA2-B876E88DBE0C}"/>
              </a:ext>
            </a:extLst>
          </p:cNvPr>
          <p:cNvCxnSpPr>
            <a:cxnSpLocks/>
          </p:cNvCxnSpPr>
          <p:nvPr/>
        </p:nvCxnSpPr>
        <p:spPr>
          <a:xfrm flipH="1">
            <a:off x="2006600" y="5090445"/>
            <a:ext cx="406400" cy="3488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004849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xit" presetSubtype="0" fill="hold"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7"/>
                                        </p:tgtEl>
                                      </p:cBhvr>
                                    </p:animEffect>
                                    <p:set>
                                      <p:cBhvr>
                                        <p:cTn id="19"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Cloud </a:t>
            </a:r>
            <a:r>
              <a:rPr lang="en-US" dirty="0" err="1"/>
              <a:t>Firestore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19</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de-DE" dirty="0"/>
              <a:t>Open </a:t>
            </a:r>
            <a:r>
              <a:rPr lang="de-DE" dirty="0" err="1"/>
              <a:t>your</a:t>
            </a:r>
            <a:r>
              <a:rPr lang="de-DE" dirty="0"/>
              <a:t> </a:t>
            </a:r>
            <a:r>
              <a:rPr lang="de-DE" dirty="0" err="1">
                <a:hlinkClick r:id="rId2"/>
              </a:rPr>
              <a:t>Firebase</a:t>
            </a:r>
            <a:r>
              <a:rPr lang="de-DE" dirty="0">
                <a:hlinkClick r:id="rId2"/>
              </a:rPr>
              <a:t> </a:t>
            </a:r>
            <a:r>
              <a:rPr lang="de-DE" dirty="0" err="1">
                <a:hlinkClick r:id="rId2"/>
              </a:rPr>
              <a:t>Console</a:t>
            </a:r>
            <a:r>
              <a:rPr lang="de-DE" dirty="0"/>
              <a:t> and </a:t>
            </a:r>
            <a:r>
              <a:rPr lang="de-DE" dirty="0" err="1"/>
              <a:t>select</a:t>
            </a:r>
            <a:r>
              <a:rPr lang="de-DE" dirty="0"/>
              <a:t> </a:t>
            </a:r>
            <a:r>
              <a:rPr lang="de-DE" dirty="0" err="1"/>
              <a:t>your</a:t>
            </a:r>
            <a:r>
              <a:rPr lang="de-DE" dirty="0"/>
              <a:t> </a:t>
            </a:r>
            <a:r>
              <a:rPr lang="de-DE" dirty="0" err="1"/>
              <a:t>project</a:t>
            </a:r>
            <a:endParaRPr lang="de-DE" dirty="0"/>
          </a:p>
          <a:p>
            <a:r>
              <a:rPr lang="de-DE" dirty="0"/>
              <a:t>Change </a:t>
            </a:r>
            <a:r>
              <a:rPr lang="de-DE" dirty="0" err="1"/>
              <a:t>your</a:t>
            </a:r>
            <a:r>
              <a:rPr lang="de-DE" dirty="0"/>
              <a:t> </a:t>
            </a:r>
            <a:r>
              <a:rPr lang="de-DE" dirty="0" err="1"/>
              <a:t>billing</a:t>
            </a:r>
            <a:r>
              <a:rPr lang="de-DE" dirty="0"/>
              <a:t> plan </a:t>
            </a:r>
            <a:r>
              <a:rPr lang="de-DE" dirty="0" err="1"/>
              <a:t>to</a:t>
            </a:r>
            <a:r>
              <a:rPr lang="de-DE" dirty="0"/>
              <a:t> Blaze</a:t>
            </a:r>
            <a:endParaRPr lang="en-US" dirty="0"/>
          </a:p>
        </p:txBody>
      </p:sp>
      <p:pic>
        <p:nvPicPr>
          <p:cNvPr id="5" name="Grafik 4">
            <a:extLst>
              <a:ext uri="{FF2B5EF4-FFF2-40B4-BE49-F238E27FC236}">
                <a16:creationId xmlns:a16="http://schemas.microsoft.com/office/drawing/2014/main" id="{B05DEE4B-ADC2-5785-A648-79FF0B746307}"/>
              </a:ext>
            </a:extLst>
          </p:cNvPr>
          <p:cNvPicPr>
            <a:picLocks noChangeAspect="1"/>
          </p:cNvPicPr>
          <p:nvPr/>
        </p:nvPicPr>
        <p:blipFill>
          <a:blip r:embed="rId3"/>
          <a:stretch>
            <a:fillRect/>
          </a:stretch>
        </p:blipFill>
        <p:spPr>
          <a:xfrm>
            <a:off x="1492250" y="3429000"/>
            <a:ext cx="2716505" cy="2704186"/>
          </a:xfrm>
          <a:prstGeom prst="rect">
            <a:avLst/>
          </a:prstGeom>
        </p:spPr>
      </p:pic>
      <p:cxnSp>
        <p:nvCxnSpPr>
          <p:cNvPr id="12" name="Gerade Verbindung mit Pfeil 11">
            <a:extLst>
              <a:ext uri="{FF2B5EF4-FFF2-40B4-BE49-F238E27FC236}">
                <a16:creationId xmlns:a16="http://schemas.microsoft.com/office/drawing/2014/main" id="{032D80EA-6609-3DF6-BB37-15516FFFA876}"/>
              </a:ext>
            </a:extLst>
          </p:cNvPr>
          <p:cNvCxnSpPr>
            <a:cxnSpLocks/>
          </p:cNvCxnSpPr>
          <p:nvPr/>
        </p:nvCxnSpPr>
        <p:spPr>
          <a:xfrm flipH="1">
            <a:off x="3543300" y="3188223"/>
            <a:ext cx="38735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0" name="Grafik 9">
            <a:extLst>
              <a:ext uri="{FF2B5EF4-FFF2-40B4-BE49-F238E27FC236}">
                <a16:creationId xmlns:a16="http://schemas.microsoft.com/office/drawing/2014/main" id="{8CF3010C-41F2-BBD5-C395-EF094D911560}"/>
              </a:ext>
            </a:extLst>
          </p:cNvPr>
          <p:cNvPicPr>
            <a:picLocks noChangeAspect="1"/>
          </p:cNvPicPr>
          <p:nvPr/>
        </p:nvPicPr>
        <p:blipFill>
          <a:blip r:embed="rId4"/>
          <a:stretch>
            <a:fillRect/>
          </a:stretch>
        </p:blipFill>
        <p:spPr>
          <a:xfrm>
            <a:off x="6290570" y="3428999"/>
            <a:ext cx="2738094" cy="2704186"/>
          </a:xfrm>
          <a:prstGeom prst="rect">
            <a:avLst/>
          </a:prstGeom>
        </p:spPr>
      </p:pic>
      <p:cxnSp>
        <p:nvCxnSpPr>
          <p:cNvPr id="16" name="Gerade Verbindung mit Pfeil 15">
            <a:extLst>
              <a:ext uri="{FF2B5EF4-FFF2-40B4-BE49-F238E27FC236}">
                <a16:creationId xmlns:a16="http://schemas.microsoft.com/office/drawing/2014/main" id="{7AC1CD64-4DAD-25E1-19CF-77055EBFFE96}"/>
              </a:ext>
            </a:extLst>
          </p:cNvPr>
          <p:cNvCxnSpPr>
            <a:cxnSpLocks/>
          </p:cNvCxnSpPr>
          <p:nvPr/>
        </p:nvCxnSpPr>
        <p:spPr>
          <a:xfrm flipH="1">
            <a:off x="8586185" y="5467349"/>
            <a:ext cx="685800" cy="3106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005796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de-DE" b="1" cap="all" spc="400" dirty="0">
                <a:solidFill>
                  <a:schemeClr val="bg1"/>
                </a:solidFill>
                <a:latin typeface="+mn-lt"/>
              </a:rPr>
              <a:t>Agenda</a:t>
            </a:r>
            <a:endParaRPr lang="de-DE" dirty="0"/>
          </a:p>
        </p:txBody>
      </p:sp>
      <p:sp>
        <p:nvSpPr>
          <p:cNvPr id="4" name="Textplatzhalt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de-DE" sz="1800" dirty="0" err="1">
                <a:solidFill>
                  <a:schemeClr val="bg1"/>
                </a:solidFill>
              </a:rPr>
              <a:t>Introduction</a:t>
            </a:r>
            <a:endParaRPr lang="de-DE" sz="1800" dirty="0">
              <a:solidFill>
                <a:schemeClr val="bg1"/>
              </a:solidFill>
            </a:endParaRPr>
          </a:p>
          <a:p>
            <a:pPr algn="r" rtl="0"/>
            <a:r>
              <a:rPr lang="de-DE" dirty="0" err="1"/>
              <a:t>Overview</a:t>
            </a:r>
            <a:endParaRPr lang="de-DE" dirty="0"/>
          </a:p>
          <a:p>
            <a:pPr algn="r" rtl="0"/>
            <a:r>
              <a:rPr lang="de-DE" sz="1800" dirty="0">
                <a:solidFill>
                  <a:schemeClr val="bg1"/>
                </a:solidFill>
              </a:rPr>
              <a:t>Setup</a:t>
            </a:r>
          </a:p>
        </p:txBody>
      </p:sp>
      <p:pic>
        <p:nvPicPr>
          <p:cNvPr id="6" name="Bildplatzhalter 5">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a:xfrm>
            <a:off x="1399574" y="2603500"/>
            <a:ext cx="3803315" cy="3641852"/>
          </a:xfrm>
        </p:spPr>
      </p:pic>
      <p:sp>
        <p:nvSpPr>
          <p:cNvPr id="7" name="Datumsplatzhalt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de-DE" dirty="0"/>
              <a:t>3.9.20XX</a:t>
            </a:r>
          </a:p>
        </p:txBody>
      </p:sp>
      <p:sp>
        <p:nvSpPr>
          <p:cNvPr id="8" name="Fußzeilenplatzhalt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de-DE" dirty="0"/>
              <a:t>Präsentationstitel</a:t>
            </a:r>
          </a:p>
        </p:txBody>
      </p:sp>
      <p:sp>
        <p:nvSpPr>
          <p:cNvPr id="9" name="Foliennummernplatzhalt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de-DE" smtClean="0"/>
              <a:pPr/>
              <a:t>2</a:t>
            </a:fld>
            <a:endParaRPr lang="de-DE"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Cloud </a:t>
            </a:r>
            <a:r>
              <a:rPr lang="en-US" dirty="0" err="1"/>
              <a:t>Firestore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20</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en-US" dirty="0"/>
              <a:t>Create a </a:t>
            </a:r>
            <a:r>
              <a:rPr lang="en-US" dirty="0" err="1"/>
              <a:t>Firestore</a:t>
            </a:r>
            <a:r>
              <a:rPr lang="en-US" dirty="0"/>
              <a:t> Database</a:t>
            </a:r>
          </a:p>
        </p:txBody>
      </p:sp>
      <p:pic>
        <p:nvPicPr>
          <p:cNvPr id="7" name="Grafik 6">
            <a:extLst>
              <a:ext uri="{FF2B5EF4-FFF2-40B4-BE49-F238E27FC236}">
                <a16:creationId xmlns:a16="http://schemas.microsoft.com/office/drawing/2014/main" id="{48E69428-C794-3238-E25D-303C3B4B38EA}"/>
              </a:ext>
            </a:extLst>
          </p:cNvPr>
          <p:cNvPicPr>
            <a:picLocks noChangeAspect="1"/>
          </p:cNvPicPr>
          <p:nvPr/>
        </p:nvPicPr>
        <p:blipFill>
          <a:blip r:embed="rId2"/>
          <a:stretch>
            <a:fillRect/>
          </a:stretch>
        </p:blipFill>
        <p:spPr>
          <a:xfrm>
            <a:off x="939799" y="2930897"/>
            <a:ext cx="6866563" cy="2276103"/>
          </a:xfrm>
          <a:prstGeom prst="rect">
            <a:avLst/>
          </a:prstGeom>
        </p:spPr>
      </p:pic>
      <p:cxnSp>
        <p:nvCxnSpPr>
          <p:cNvPr id="11" name="Gerade Verbindung mit Pfeil 10">
            <a:extLst>
              <a:ext uri="{FF2B5EF4-FFF2-40B4-BE49-F238E27FC236}">
                <a16:creationId xmlns:a16="http://schemas.microsoft.com/office/drawing/2014/main" id="{78AA3255-C98B-6C8B-B68B-043DE601E638}"/>
              </a:ext>
            </a:extLst>
          </p:cNvPr>
          <p:cNvCxnSpPr>
            <a:cxnSpLocks/>
          </p:cNvCxnSpPr>
          <p:nvPr/>
        </p:nvCxnSpPr>
        <p:spPr>
          <a:xfrm flipH="1">
            <a:off x="1936750" y="3906044"/>
            <a:ext cx="21590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Gerade Verbindung mit Pfeil 12">
            <a:extLst>
              <a:ext uri="{FF2B5EF4-FFF2-40B4-BE49-F238E27FC236}">
                <a16:creationId xmlns:a16="http://schemas.microsoft.com/office/drawing/2014/main" id="{F304D0DC-2068-96AD-D094-22A914FFC07D}"/>
              </a:ext>
            </a:extLst>
          </p:cNvPr>
          <p:cNvCxnSpPr>
            <a:cxnSpLocks/>
          </p:cNvCxnSpPr>
          <p:nvPr/>
        </p:nvCxnSpPr>
        <p:spPr>
          <a:xfrm flipH="1" flipV="1">
            <a:off x="5683250" y="4946649"/>
            <a:ext cx="412750" cy="39528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5" name="Grafik 14">
            <a:extLst>
              <a:ext uri="{FF2B5EF4-FFF2-40B4-BE49-F238E27FC236}">
                <a16:creationId xmlns:a16="http://schemas.microsoft.com/office/drawing/2014/main" id="{037C91F6-710B-8E7B-AA79-2AEC2850B7D4}"/>
              </a:ext>
            </a:extLst>
          </p:cNvPr>
          <p:cNvPicPr>
            <a:picLocks noChangeAspect="1"/>
          </p:cNvPicPr>
          <p:nvPr/>
        </p:nvPicPr>
        <p:blipFill>
          <a:blip r:embed="rId3"/>
          <a:stretch>
            <a:fillRect/>
          </a:stretch>
        </p:blipFill>
        <p:spPr>
          <a:xfrm>
            <a:off x="939799" y="2764363"/>
            <a:ext cx="4104285" cy="2928902"/>
          </a:xfrm>
          <a:prstGeom prst="rect">
            <a:avLst/>
          </a:prstGeom>
        </p:spPr>
      </p:pic>
      <p:cxnSp>
        <p:nvCxnSpPr>
          <p:cNvPr id="17" name="Gerade Verbindung mit Pfeil 16">
            <a:extLst>
              <a:ext uri="{FF2B5EF4-FFF2-40B4-BE49-F238E27FC236}">
                <a16:creationId xmlns:a16="http://schemas.microsoft.com/office/drawing/2014/main" id="{F5C667E4-600F-010F-D8F9-626CF972C87A}"/>
              </a:ext>
            </a:extLst>
          </p:cNvPr>
          <p:cNvCxnSpPr>
            <a:cxnSpLocks/>
          </p:cNvCxnSpPr>
          <p:nvPr/>
        </p:nvCxnSpPr>
        <p:spPr>
          <a:xfrm flipH="1">
            <a:off x="1361085" y="3790071"/>
            <a:ext cx="387350" cy="4815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9" name="Grafik 18">
            <a:extLst>
              <a:ext uri="{FF2B5EF4-FFF2-40B4-BE49-F238E27FC236}">
                <a16:creationId xmlns:a16="http://schemas.microsoft.com/office/drawing/2014/main" id="{EF36FA02-8974-ED1E-EAB2-12F368C5C167}"/>
              </a:ext>
            </a:extLst>
          </p:cNvPr>
          <p:cNvPicPr>
            <a:picLocks noChangeAspect="1"/>
          </p:cNvPicPr>
          <p:nvPr/>
        </p:nvPicPr>
        <p:blipFill>
          <a:blip r:embed="rId4"/>
          <a:stretch>
            <a:fillRect/>
          </a:stretch>
        </p:blipFill>
        <p:spPr>
          <a:xfrm>
            <a:off x="5866438" y="2764363"/>
            <a:ext cx="4897750" cy="2928130"/>
          </a:xfrm>
          <a:prstGeom prst="rect">
            <a:avLst/>
          </a:prstGeom>
        </p:spPr>
      </p:pic>
      <p:cxnSp>
        <p:nvCxnSpPr>
          <p:cNvPr id="20" name="Gerade Verbindung mit Pfeil 19">
            <a:extLst>
              <a:ext uri="{FF2B5EF4-FFF2-40B4-BE49-F238E27FC236}">
                <a16:creationId xmlns:a16="http://schemas.microsoft.com/office/drawing/2014/main" id="{C0AE2C30-C54D-1794-0E34-F4C76F82877C}"/>
              </a:ext>
            </a:extLst>
          </p:cNvPr>
          <p:cNvCxnSpPr>
            <a:cxnSpLocks/>
          </p:cNvCxnSpPr>
          <p:nvPr/>
        </p:nvCxnSpPr>
        <p:spPr>
          <a:xfrm flipH="1">
            <a:off x="7094612" y="4514850"/>
            <a:ext cx="283565" cy="43179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Gerade Verbindung mit Pfeil 22">
            <a:extLst>
              <a:ext uri="{FF2B5EF4-FFF2-40B4-BE49-F238E27FC236}">
                <a16:creationId xmlns:a16="http://schemas.microsoft.com/office/drawing/2014/main" id="{A930702E-13C5-DAAE-A855-D1638968DB89}"/>
              </a:ext>
            </a:extLst>
          </p:cNvPr>
          <p:cNvCxnSpPr>
            <a:cxnSpLocks/>
          </p:cNvCxnSpPr>
          <p:nvPr/>
        </p:nvCxnSpPr>
        <p:spPr>
          <a:xfrm>
            <a:off x="9809919" y="4857750"/>
            <a:ext cx="344562" cy="4127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043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Cloud </a:t>
            </a:r>
            <a:r>
              <a:rPr lang="en-US" dirty="0" err="1"/>
              <a:t>Firestore</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21</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25625"/>
            <a:ext cx="10515600" cy="4351338"/>
          </a:xfrm>
        </p:spPr>
        <p:txBody>
          <a:bodyPr/>
          <a:lstStyle/>
          <a:p>
            <a:r>
              <a:rPr lang="en-US" dirty="0"/>
              <a:t>Create an initial collection</a:t>
            </a:r>
          </a:p>
          <a:p>
            <a:endParaRPr lang="en-US" dirty="0"/>
          </a:p>
        </p:txBody>
      </p:sp>
      <p:pic>
        <p:nvPicPr>
          <p:cNvPr id="5" name="Grafik 4">
            <a:extLst>
              <a:ext uri="{FF2B5EF4-FFF2-40B4-BE49-F238E27FC236}">
                <a16:creationId xmlns:a16="http://schemas.microsoft.com/office/drawing/2014/main" id="{D556F0BF-B188-5185-9CD5-BADE20475A77}"/>
              </a:ext>
            </a:extLst>
          </p:cNvPr>
          <p:cNvPicPr>
            <a:picLocks noChangeAspect="1"/>
          </p:cNvPicPr>
          <p:nvPr/>
        </p:nvPicPr>
        <p:blipFill>
          <a:blip r:embed="rId2"/>
          <a:stretch>
            <a:fillRect/>
          </a:stretch>
        </p:blipFill>
        <p:spPr>
          <a:xfrm>
            <a:off x="6096000" y="2536661"/>
            <a:ext cx="3873500" cy="3775239"/>
          </a:xfrm>
          <a:prstGeom prst="rect">
            <a:avLst/>
          </a:prstGeom>
        </p:spPr>
      </p:pic>
      <p:sp>
        <p:nvSpPr>
          <p:cNvPr id="8" name="Textfeld 7">
            <a:extLst>
              <a:ext uri="{FF2B5EF4-FFF2-40B4-BE49-F238E27FC236}">
                <a16:creationId xmlns:a16="http://schemas.microsoft.com/office/drawing/2014/main" id="{B4C23E1D-4C64-9BF2-14EE-88D1D9216042}"/>
              </a:ext>
            </a:extLst>
          </p:cNvPr>
          <p:cNvSpPr txBox="1"/>
          <p:nvPr/>
        </p:nvSpPr>
        <p:spPr>
          <a:xfrm>
            <a:off x="990601" y="3429000"/>
            <a:ext cx="4292599" cy="1477328"/>
          </a:xfrm>
          <a:prstGeom prst="rect">
            <a:avLst/>
          </a:prstGeom>
          <a:noFill/>
        </p:spPr>
        <p:txBody>
          <a:bodyPr wrap="square" rtlCol="0">
            <a:spAutoFit/>
          </a:bodyPr>
          <a:lstStyle/>
          <a:p>
            <a:r>
              <a:rPr lang="de-DE" dirty="0"/>
              <a:t> </a:t>
            </a:r>
            <a:r>
              <a:rPr lang="de-DE" dirty="0" err="1"/>
              <a:t>users</a:t>
            </a:r>
            <a:r>
              <a:rPr lang="de-DE" dirty="0"/>
              <a:t>\        </a:t>
            </a:r>
          </a:p>
          <a:p>
            <a:r>
              <a:rPr lang="de-DE" dirty="0"/>
              <a:t>     1234</a:t>
            </a:r>
          </a:p>
          <a:p>
            <a:pPr lvl="1"/>
            <a:r>
              <a:rPr lang="de-DE" dirty="0"/>
              <a:t>  </a:t>
            </a:r>
            <a:r>
              <a:rPr lang="de-DE" dirty="0" err="1"/>
              <a:t>fakeAccessToken</a:t>
            </a:r>
            <a:r>
              <a:rPr lang="de-DE" dirty="0"/>
              <a:t>: "123access“</a:t>
            </a:r>
          </a:p>
          <a:p>
            <a:pPr lvl="1"/>
            <a:r>
              <a:rPr lang="de-DE" dirty="0"/>
              <a:t>  </a:t>
            </a:r>
            <a:r>
              <a:rPr lang="de-DE" dirty="0" err="1"/>
              <a:t>fakeRefreshToken</a:t>
            </a:r>
            <a:r>
              <a:rPr lang="de-DE" dirty="0"/>
              <a:t>: "123refresh“</a:t>
            </a:r>
          </a:p>
          <a:p>
            <a:pPr lvl="1"/>
            <a:r>
              <a:rPr lang="de-DE" dirty="0"/>
              <a:t>  </a:t>
            </a:r>
            <a:r>
              <a:rPr lang="de-DE" dirty="0" err="1"/>
              <a:t>homegraph</a:t>
            </a:r>
            <a:r>
              <a:rPr lang="de-DE" dirty="0"/>
              <a:t>: </a:t>
            </a:r>
            <a:r>
              <a:rPr lang="de-DE" dirty="0" err="1"/>
              <a:t>true</a:t>
            </a:r>
            <a:endParaRPr lang="de-DE" dirty="0"/>
          </a:p>
        </p:txBody>
      </p:sp>
    </p:spTree>
    <p:extLst>
      <p:ext uri="{BB962C8B-B14F-4D97-AF65-F5344CB8AC3E}">
        <p14:creationId xmlns:p14="http://schemas.microsoft.com/office/powerpoint/2010/main" val="1129116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Deploy to Firebase Cloud Functions and Hosting</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22</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pPr marL="0" indent="0">
              <a:buNone/>
            </a:pPr>
            <a:r>
              <a:rPr lang="en-US" dirty="0"/>
              <a:t>Run these commands:</a:t>
            </a:r>
          </a:p>
          <a:p>
            <a:pPr marL="0" indent="0">
              <a:buNone/>
            </a:pPr>
            <a:endParaRPr lang="en-US" dirty="0"/>
          </a:p>
          <a:p>
            <a:pPr marL="0" indent="0">
              <a:buNone/>
            </a:pPr>
            <a:endParaRPr lang="en-US" dirty="0"/>
          </a:p>
          <a:p>
            <a:pPr marL="0" indent="0">
              <a:buNone/>
            </a:pPr>
            <a:endParaRPr lang="en-US" dirty="0"/>
          </a:p>
          <a:p>
            <a:pPr marL="0" indent="0">
              <a:buNone/>
            </a:pPr>
            <a:r>
              <a:rPr lang="en-US" dirty="0"/>
              <a:t>If you encounter errors with Firebase CLI:</a:t>
            </a:r>
          </a:p>
          <a:p>
            <a:r>
              <a:rPr lang="en-US" dirty="0"/>
              <a:t>Is Firebase installed? (run </a:t>
            </a:r>
            <a:r>
              <a:rPr lang="de-DE" altLang="de-DE" sz="2000" dirty="0" err="1"/>
              <a:t>npm</a:t>
            </a:r>
            <a:r>
              <a:rPr lang="de-DE" altLang="de-DE" sz="2000" dirty="0"/>
              <a:t> </a:t>
            </a:r>
            <a:r>
              <a:rPr lang="de-DE" altLang="de-DE" sz="2000" dirty="0" err="1"/>
              <a:t>install</a:t>
            </a:r>
            <a:r>
              <a:rPr lang="de-DE" altLang="de-DE" sz="2000" dirty="0"/>
              <a:t> -g </a:t>
            </a:r>
            <a:r>
              <a:rPr lang="de-DE" altLang="de-DE" sz="2000" dirty="0" err="1"/>
              <a:t>firebase</a:t>
            </a:r>
            <a:r>
              <a:rPr lang="de-DE" altLang="de-DE" sz="2000" dirty="0"/>
              <a:t>-tools</a:t>
            </a:r>
            <a:r>
              <a:rPr lang="de-DE" altLang="de-DE" dirty="0"/>
              <a:t>)</a:t>
            </a:r>
          </a:p>
          <a:p>
            <a:r>
              <a:rPr lang="de-DE" altLang="de-DE" dirty="0"/>
              <a:t>Are </a:t>
            </a:r>
            <a:r>
              <a:rPr lang="de-DE" altLang="de-DE" dirty="0" err="1"/>
              <a:t>you</a:t>
            </a:r>
            <a:r>
              <a:rPr lang="de-DE" altLang="de-DE" dirty="0"/>
              <a:t> </a:t>
            </a:r>
            <a:r>
              <a:rPr lang="de-DE" altLang="de-DE" dirty="0" err="1"/>
              <a:t>logged</a:t>
            </a:r>
            <a:r>
              <a:rPr lang="de-DE" altLang="de-DE" dirty="0"/>
              <a:t> in? (</a:t>
            </a:r>
            <a:r>
              <a:rPr lang="de-DE" altLang="de-DE" dirty="0" err="1"/>
              <a:t>run</a:t>
            </a:r>
            <a:r>
              <a:rPr lang="de-DE" altLang="de-DE" dirty="0"/>
              <a:t> </a:t>
            </a:r>
            <a:r>
              <a:rPr lang="de-DE" altLang="de-DE" sz="2000" dirty="0" err="1"/>
              <a:t>firebase</a:t>
            </a:r>
            <a:r>
              <a:rPr lang="de-DE" altLang="de-DE" sz="2000" dirty="0"/>
              <a:t> </a:t>
            </a:r>
            <a:r>
              <a:rPr lang="de-DE" altLang="de-DE" sz="2000" dirty="0" err="1"/>
              <a:t>login</a:t>
            </a:r>
            <a:r>
              <a:rPr lang="de-DE" altLang="de-DE" dirty="0"/>
              <a:t>)</a:t>
            </a:r>
          </a:p>
          <a:p>
            <a:r>
              <a:rPr lang="de-DE" altLang="de-DE" dirty="0" err="1"/>
              <a:t>Is</a:t>
            </a:r>
            <a:r>
              <a:rPr lang="de-DE" altLang="de-DE" dirty="0"/>
              <a:t> </a:t>
            </a:r>
            <a:r>
              <a:rPr lang="de-DE" altLang="de-DE" dirty="0" err="1"/>
              <a:t>your</a:t>
            </a:r>
            <a:r>
              <a:rPr lang="de-DE" altLang="de-DE" dirty="0"/>
              <a:t> </a:t>
            </a:r>
            <a:r>
              <a:rPr lang="de-DE" altLang="de-DE" dirty="0" err="1"/>
              <a:t>project</a:t>
            </a:r>
            <a:r>
              <a:rPr lang="de-DE" altLang="de-DE" dirty="0"/>
              <a:t> </a:t>
            </a:r>
            <a:r>
              <a:rPr lang="de-DE" altLang="de-DE" dirty="0" err="1"/>
              <a:t>selected</a:t>
            </a:r>
            <a:r>
              <a:rPr lang="de-DE" altLang="de-DE" dirty="0"/>
              <a:t>? (</a:t>
            </a:r>
            <a:r>
              <a:rPr lang="de-DE" altLang="de-DE" dirty="0" err="1"/>
              <a:t>run</a:t>
            </a:r>
            <a:r>
              <a:rPr lang="de-DE" altLang="de-DE" dirty="0"/>
              <a:t> </a:t>
            </a:r>
            <a:r>
              <a:rPr lang="de-DE" altLang="de-DE" sz="1800" dirty="0" err="1"/>
              <a:t>firebase</a:t>
            </a:r>
            <a:r>
              <a:rPr lang="de-DE" altLang="de-DE" sz="1800" dirty="0"/>
              <a:t> </a:t>
            </a:r>
            <a:r>
              <a:rPr lang="de-DE" altLang="de-DE" sz="1800" dirty="0" err="1"/>
              <a:t>use</a:t>
            </a:r>
            <a:r>
              <a:rPr lang="de-DE" altLang="de-DE" sz="1800" dirty="0"/>
              <a:t> –</a:t>
            </a:r>
            <a:r>
              <a:rPr lang="de-DE" altLang="de-DE" sz="1800" dirty="0" err="1"/>
              <a:t>add</a:t>
            </a:r>
            <a:r>
              <a:rPr lang="de-DE" altLang="de-DE" dirty="0"/>
              <a:t>)</a:t>
            </a:r>
          </a:p>
          <a:p>
            <a:endParaRPr lang="en-US" dirty="0"/>
          </a:p>
          <a:p>
            <a:pPr marL="0" indent="0">
              <a:buNone/>
            </a:pPr>
            <a:endParaRPr lang="en-US" dirty="0"/>
          </a:p>
          <a:p>
            <a:pPr marL="0" indent="0">
              <a:buNone/>
            </a:pPr>
            <a:endParaRPr lang="en-US" dirty="0"/>
          </a:p>
        </p:txBody>
      </p:sp>
      <p:sp>
        <p:nvSpPr>
          <p:cNvPr id="9" name="Textfeld 8">
            <a:extLst>
              <a:ext uri="{FF2B5EF4-FFF2-40B4-BE49-F238E27FC236}">
                <a16:creationId xmlns:a16="http://schemas.microsoft.com/office/drawing/2014/main" id="{487B7748-639F-F81C-CCEC-C53DF3E662FB}"/>
              </a:ext>
            </a:extLst>
          </p:cNvPr>
          <p:cNvSpPr txBox="1"/>
          <p:nvPr/>
        </p:nvSpPr>
        <p:spPr>
          <a:xfrm>
            <a:off x="1955800" y="2318434"/>
            <a:ext cx="5149850" cy="1015663"/>
          </a:xfrm>
          <a:prstGeom prst="rect">
            <a:avLst/>
          </a:prstGeom>
          <a:noFill/>
        </p:spPr>
        <p:txBody>
          <a:bodyPr wrap="square">
            <a:spAutoFit/>
          </a:bodyPr>
          <a:lstStyle/>
          <a:p>
            <a:r>
              <a:rPr lang="de-DE" sz="2000" dirty="0" err="1"/>
              <a:t>npm</a:t>
            </a:r>
            <a:r>
              <a:rPr lang="de-DE" sz="2000" dirty="0"/>
              <a:t> </a:t>
            </a:r>
            <a:r>
              <a:rPr lang="de-DE" sz="2000" dirty="0" err="1"/>
              <a:t>install</a:t>
            </a:r>
            <a:endParaRPr lang="de-DE" sz="2000" dirty="0"/>
          </a:p>
          <a:p>
            <a:r>
              <a:rPr lang="de-DE" sz="2000" dirty="0" err="1"/>
              <a:t>npm</a:t>
            </a:r>
            <a:r>
              <a:rPr lang="de-DE" sz="2000" dirty="0"/>
              <a:t> --</a:t>
            </a:r>
            <a:r>
              <a:rPr lang="de-DE" sz="2000" dirty="0" err="1"/>
              <a:t>prefix</a:t>
            </a:r>
            <a:r>
              <a:rPr lang="de-DE" sz="2000" dirty="0"/>
              <a:t> </a:t>
            </a:r>
            <a:r>
              <a:rPr lang="de-DE" sz="2000" dirty="0" err="1"/>
              <a:t>frontend</a:t>
            </a:r>
            <a:r>
              <a:rPr lang="de-DE" sz="2000" dirty="0"/>
              <a:t> </a:t>
            </a:r>
            <a:r>
              <a:rPr lang="de-DE" sz="2000" dirty="0" err="1"/>
              <a:t>install</a:t>
            </a:r>
            <a:endParaRPr lang="de-DE" sz="2000" dirty="0"/>
          </a:p>
          <a:p>
            <a:r>
              <a:rPr lang="de-DE" sz="2000" dirty="0" err="1"/>
              <a:t>npm</a:t>
            </a:r>
            <a:r>
              <a:rPr lang="de-DE" sz="2000" dirty="0"/>
              <a:t> </a:t>
            </a:r>
            <a:r>
              <a:rPr lang="de-DE" sz="2000" dirty="0" err="1"/>
              <a:t>run</a:t>
            </a:r>
            <a:r>
              <a:rPr lang="de-DE" sz="2000" dirty="0"/>
              <a:t> deploy</a:t>
            </a:r>
          </a:p>
        </p:txBody>
      </p:sp>
    </p:spTree>
    <p:extLst>
      <p:ext uri="{BB962C8B-B14F-4D97-AF65-F5344CB8AC3E}">
        <p14:creationId xmlns:p14="http://schemas.microsoft.com/office/powerpoint/2010/main" val="1816780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Deploy to Firebase Cloud Functions and Hosting</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23</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pPr marL="0" indent="0">
              <a:buNone/>
            </a:pPr>
            <a:r>
              <a:rPr lang="en-US" dirty="0"/>
              <a:t>If you encounter errors on deploy:</a:t>
            </a:r>
          </a:p>
          <a:p>
            <a:r>
              <a:rPr lang="de-DE" altLang="de-DE" dirty="0"/>
              <a:t>Are </a:t>
            </a:r>
            <a:r>
              <a:rPr lang="de-DE" altLang="de-DE" dirty="0" err="1"/>
              <a:t>you</a:t>
            </a:r>
            <a:r>
              <a:rPr lang="de-DE" altLang="de-DE" dirty="0"/>
              <a:t> </a:t>
            </a:r>
            <a:r>
              <a:rPr lang="de-DE" altLang="de-DE" dirty="0" err="1"/>
              <a:t>logged</a:t>
            </a:r>
            <a:r>
              <a:rPr lang="de-DE" altLang="de-DE" dirty="0"/>
              <a:t> in? (</a:t>
            </a:r>
            <a:r>
              <a:rPr lang="de-DE" altLang="de-DE" dirty="0" err="1"/>
              <a:t>run</a:t>
            </a:r>
            <a:r>
              <a:rPr lang="de-DE" altLang="de-DE" dirty="0"/>
              <a:t> </a:t>
            </a:r>
            <a:r>
              <a:rPr lang="de-DE" altLang="de-DE" sz="2000" dirty="0" err="1"/>
              <a:t>firebase</a:t>
            </a:r>
            <a:r>
              <a:rPr lang="de-DE" altLang="de-DE" sz="2000" dirty="0"/>
              <a:t> </a:t>
            </a:r>
            <a:r>
              <a:rPr lang="de-DE" altLang="de-DE" sz="2000" dirty="0" err="1"/>
              <a:t>login</a:t>
            </a:r>
            <a:r>
              <a:rPr lang="de-DE" altLang="de-DE" dirty="0"/>
              <a:t>)</a:t>
            </a:r>
          </a:p>
          <a:p>
            <a:r>
              <a:rPr lang="de-DE" altLang="de-DE" dirty="0" err="1"/>
              <a:t>Is</a:t>
            </a:r>
            <a:r>
              <a:rPr lang="de-DE" altLang="de-DE" dirty="0"/>
              <a:t> </a:t>
            </a:r>
            <a:r>
              <a:rPr lang="de-DE" altLang="de-DE" dirty="0" err="1"/>
              <a:t>your</a:t>
            </a:r>
            <a:r>
              <a:rPr lang="de-DE" altLang="de-DE" dirty="0"/>
              <a:t> </a:t>
            </a:r>
            <a:r>
              <a:rPr lang="de-DE" altLang="de-DE" dirty="0" err="1"/>
              <a:t>project</a:t>
            </a:r>
            <a:r>
              <a:rPr lang="de-DE" altLang="de-DE" dirty="0"/>
              <a:t> </a:t>
            </a:r>
            <a:r>
              <a:rPr lang="de-DE" altLang="de-DE" dirty="0" err="1"/>
              <a:t>selected</a:t>
            </a:r>
            <a:r>
              <a:rPr lang="de-DE" altLang="de-DE" dirty="0"/>
              <a:t>? (</a:t>
            </a:r>
            <a:r>
              <a:rPr lang="de-DE" altLang="de-DE" dirty="0" err="1"/>
              <a:t>run</a:t>
            </a:r>
            <a:r>
              <a:rPr lang="de-DE" altLang="de-DE" dirty="0"/>
              <a:t> </a:t>
            </a:r>
            <a:r>
              <a:rPr lang="de-DE" altLang="de-DE" sz="1800" dirty="0" err="1"/>
              <a:t>firebase</a:t>
            </a:r>
            <a:r>
              <a:rPr lang="de-DE" altLang="de-DE" sz="1800" dirty="0"/>
              <a:t> </a:t>
            </a:r>
            <a:r>
              <a:rPr lang="de-DE" altLang="de-DE" sz="1800" dirty="0" err="1"/>
              <a:t>use</a:t>
            </a:r>
            <a:r>
              <a:rPr lang="de-DE" altLang="de-DE" sz="1800" dirty="0"/>
              <a:t> –</a:t>
            </a:r>
            <a:r>
              <a:rPr lang="de-DE" altLang="de-DE" sz="1800" dirty="0" err="1"/>
              <a:t>add</a:t>
            </a:r>
            <a:r>
              <a:rPr lang="de-DE" altLang="de-DE" dirty="0"/>
              <a:t>)</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53998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fontScale="90000"/>
          </a:bodyPr>
          <a:lstStyle/>
          <a:p>
            <a:r>
              <a:rPr lang="en-US" dirty="0"/>
              <a:t>Deploy to Firebase Cloud Functions and Hosting</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24</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pPr marL="0" indent="0">
              <a:buNone/>
            </a:pPr>
            <a:r>
              <a:rPr lang="en-US" dirty="0"/>
              <a:t>If deployment was successful, you can visit your webapp here: </a:t>
            </a:r>
            <a:r>
              <a:rPr lang="en-US" sz="2000" dirty="0"/>
              <a:t>https://&lt;PROJECT-ID&gt;.web.app</a:t>
            </a:r>
            <a:endParaRPr lang="en-US" dirty="0"/>
          </a:p>
          <a:p>
            <a:pPr marL="0" indent="0">
              <a:buNone/>
            </a:pPr>
            <a:endParaRPr lang="en-US" dirty="0"/>
          </a:p>
          <a:p>
            <a:pPr marL="0" indent="0">
              <a:buNone/>
            </a:pPr>
            <a:r>
              <a:rPr lang="en-US" dirty="0"/>
              <a:t>The webapp should look something like this after you added your first device:</a:t>
            </a:r>
          </a:p>
          <a:p>
            <a:pPr marL="0" indent="0">
              <a:buNone/>
            </a:pPr>
            <a:endParaRPr lang="en-US" dirty="0"/>
          </a:p>
        </p:txBody>
      </p:sp>
      <p:pic>
        <p:nvPicPr>
          <p:cNvPr id="8" name="Grafik 7">
            <a:extLst>
              <a:ext uri="{FF2B5EF4-FFF2-40B4-BE49-F238E27FC236}">
                <a16:creationId xmlns:a16="http://schemas.microsoft.com/office/drawing/2014/main" id="{0A24BBAC-25EC-EED6-5EBA-DA89BE17AAAF}"/>
              </a:ext>
            </a:extLst>
          </p:cNvPr>
          <p:cNvPicPr>
            <a:picLocks noChangeAspect="1"/>
          </p:cNvPicPr>
          <p:nvPr/>
        </p:nvPicPr>
        <p:blipFill>
          <a:blip r:embed="rId2"/>
          <a:stretch>
            <a:fillRect/>
          </a:stretch>
        </p:blipFill>
        <p:spPr>
          <a:xfrm>
            <a:off x="838200" y="4133850"/>
            <a:ext cx="8407400" cy="2303698"/>
          </a:xfrm>
          <a:prstGeom prst="rect">
            <a:avLst/>
          </a:prstGeom>
        </p:spPr>
      </p:pic>
    </p:spTree>
    <p:extLst>
      <p:ext uri="{BB962C8B-B14F-4D97-AF65-F5344CB8AC3E}">
        <p14:creationId xmlns:p14="http://schemas.microsoft.com/office/powerpoint/2010/main" val="3178649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your Google Action</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25</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r>
              <a:rPr lang="en-US" dirty="0"/>
              <a:t>Navigate back to the </a:t>
            </a:r>
            <a:r>
              <a:rPr lang="en-US" dirty="0">
                <a:hlinkClick r:id="rId2"/>
              </a:rPr>
              <a:t>Google Actions Console</a:t>
            </a:r>
            <a:endParaRPr lang="en-US" dirty="0"/>
          </a:p>
          <a:p>
            <a:r>
              <a:rPr lang="en-US" dirty="0"/>
              <a:t>Enter the fulfillment URL</a:t>
            </a:r>
          </a:p>
          <a:p>
            <a:endParaRPr lang="en-US" dirty="0"/>
          </a:p>
          <a:p>
            <a:pPr marL="0" indent="0">
              <a:buNone/>
            </a:pPr>
            <a:endParaRPr lang="en-US" dirty="0"/>
          </a:p>
        </p:txBody>
      </p:sp>
      <p:pic>
        <p:nvPicPr>
          <p:cNvPr id="9" name="Grafik 8">
            <a:extLst>
              <a:ext uri="{FF2B5EF4-FFF2-40B4-BE49-F238E27FC236}">
                <a16:creationId xmlns:a16="http://schemas.microsoft.com/office/drawing/2014/main" id="{2167DC06-B9A2-EA8B-4C29-71A14DF61E0D}"/>
              </a:ext>
            </a:extLst>
          </p:cNvPr>
          <p:cNvPicPr>
            <a:picLocks noChangeAspect="1"/>
          </p:cNvPicPr>
          <p:nvPr/>
        </p:nvPicPr>
        <p:blipFill>
          <a:blip r:embed="rId3"/>
          <a:stretch>
            <a:fillRect/>
          </a:stretch>
        </p:blipFill>
        <p:spPr>
          <a:xfrm>
            <a:off x="2070099" y="3628910"/>
            <a:ext cx="7836089" cy="2263889"/>
          </a:xfrm>
          <a:prstGeom prst="rect">
            <a:avLst/>
          </a:prstGeom>
        </p:spPr>
      </p:pic>
      <p:cxnSp>
        <p:nvCxnSpPr>
          <p:cNvPr id="10" name="Gerade Verbindung mit Pfeil 9">
            <a:extLst>
              <a:ext uri="{FF2B5EF4-FFF2-40B4-BE49-F238E27FC236}">
                <a16:creationId xmlns:a16="http://schemas.microsoft.com/office/drawing/2014/main" id="{6A496D19-1B6D-458B-117E-936C012DDDAD}"/>
              </a:ext>
            </a:extLst>
          </p:cNvPr>
          <p:cNvCxnSpPr>
            <a:cxnSpLocks/>
          </p:cNvCxnSpPr>
          <p:nvPr/>
        </p:nvCxnSpPr>
        <p:spPr>
          <a:xfrm>
            <a:off x="4095750" y="3296868"/>
            <a:ext cx="402235" cy="34976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Gerade Verbindung mit Pfeil 12">
            <a:extLst>
              <a:ext uri="{FF2B5EF4-FFF2-40B4-BE49-F238E27FC236}">
                <a16:creationId xmlns:a16="http://schemas.microsoft.com/office/drawing/2014/main" id="{249C128A-5B9C-12BA-900B-8C8EA554BA76}"/>
              </a:ext>
            </a:extLst>
          </p:cNvPr>
          <p:cNvCxnSpPr>
            <a:cxnSpLocks/>
          </p:cNvCxnSpPr>
          <p:nvPr/>
        </p:nvCxnSpPr>
        <p:spPr>
          <a:xfrm flipH="1">
            <a:off x="2942235" y="4038600"/>
            <a:ext cx="353415" cy="2430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 name="Gerade Verbindung mit Pfeil 14">
            <a:extLst>
              <a:ext uri="{FF2B5EF4-FFF2-40B4-BE49-F238E27FC236}">
                <a16:creationId xmlns:a16="http://schemas.microsoft.com/office/drawing/2014/main" id="{362FC2BF-5F33-643D-0652-6AAB9AF01FC7}"/>
              </a:ext>
            </a:extLst>
          </p:cNvPr>
          <p:cNvCxnSpPr>
            <a:cxnSpLocks/>
          </p:cNvCxnSpPr>
          <p:nvPr/>
        </p:nvCxnSpPr>
        <p:spPr>
          <a:xfrm>
            <a:off x="5568950" y="5226050"/>
            <a:ext cx="510185" cy="2874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208722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Configure your Google Action</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26</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r>
              <a:rPr lang="en-US" dirty="0"/>
              <a:t>Enter </a:t>
            </a:r>
            <a:r>
              <a:rPr lang="en-US" dirty="0" err="1"/>
              <a:t>Oauth</a:t>
            </a:r>
            <a:r>
              <a:rPr lang="en-US" dirty="0"/>
              <a:t> Client Information:</a:t>
            </a:r>
          </a:p>
          <a:p>
            <a:pPr marL="457200" lvl="1" indent="0">
              <a:buNone/>
            </a:pPr>
            <a:r>
              <a:rPr lang="en-US" dirty="0"/>
              <a:t>Client ID: </a:t>
            </a:r>
            <a:r>
              <a:rPr lang="en-US" dirty="0" err="1"/>
              <a:t>sampleId</a:t>
            </a:r>
            <a:endParaRPr lang="en-US" dirty="0"/>
          </a:p>
          <a:p>
            <a:pPr marL="457200" lvl="1" indent="0">
              <a:buNone/>
            </a:pPr>
            <a:r>
              <a:rPr lang="en-US" dirty="0"/>
              <a:t>Client secret: </a:t>
            </a:r>
            <a:r>
              <a:rPr lang="en-US" dirty="0" err="1"/>
              <a:t>sampleSecret</a:t>
            </a:r>
            <a:endParaRPr lang="en-US" dirty="0"/>
          </a:p>
          <a:p>
            <a:r>
              <a:rPr lang="en-US" dirty="0"/>
              <a:t>Enter shown URLs</a:t>
            </a:r>
          </a:p>
          <a:p>
            <a:pPr marL="0" indent="0">
              <a:buNone/>
            </a:pPr>
            <a:endParaRPr lang="en-US" dirty="0"/>
          </a:p>
          <a:p>
            <a:pPr marL="0" indent="0">
              <a:buNone/>
            </a:pPr>
            <a:endParaRPr lang="en-US" dirty="0"/>
          </a:p>
        </p:txBody>
      </p:sp>
      <p:pic>
        <p:nvPicPr>
          <p:cNvPr id="20" name="Grafik 19">
            <a:extLst>
              <a:ext uri="{FF2B5EF4-FFF2-40B4-BE49-F238E27FC236}">
                <a16:creationId xmlns:a16="http://schemas.microsoft.com/office/drawing/2014/main" id="{C2DB0E88-9ABF-6B8C-97F6-3F0B5D51095D}"/>
              </a:ext>
            </a:extLst>
          </p:cNvPr>
          <p:cNvPicPr>
            <a:picLocks noChangeAspect="1"/>
          </p:cNvPicPr>
          <p:nvPr/>
        </p:nvPicPr>
        <p:blipFill>
          <a:blip r:embed="rId2"/>
          <a:stretch>
            <a:fillRect/>
          </a:stretch>
        </p:blipFill>
        <p:spPr>
          <a:xfrm>
            <a:off x="6362700" y="2968309"/>
            <a:ext cx="4922404" cy="3309460"/>
          </a:xfrm>
          <a:prstGeom prst="rect">
            <a:avLst/>
          </a:prstGeom>
        </p:spPr>
      </p:pic>
      <p:cxnSp>
        <p:nvCxnSpPr>
          <p:cNvPr id="21" name="Gerade Verbindung mit Pfeil 20">
            <a:extLst>
              <a:ext uri="{FF2B5EF4-FFF2-40B4-BE49-F238E27FC236}">
                <a16:creationId xmlns:a16="http://schemas.microsoft.com/office/drawing/2014/main" id="{676A8479-6726-B697-5D7F-AA46A2E904C2}"/>
              </a:ext>
            </a:extLst>
          </p:cNvPr>
          <p:cNvCxnSpPr>
            <a:cxnSpLocks/>
          </p:cNvCxnSpPr>
          <p:nvPr/>
        </p:nvCxnSpPr>
        <p:spPr>
          <a:xfrm flipV="1">
            <a:off x="6724650" y="3937000"/>
            <a:ext cx="234950" cy="46990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814816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p:txBody>
          <a:bodyPr>
            <a:normAutofit/>
          </a:bodyPr>
          <a:lstStyle/>
          <a:p>
            <a:r>
              <a:rPr lang="en-US" dirty="0"/>
              <a:t>Connect Google Assistant</a:t>
            </a:r>
            <a:endParaRPr lang="de-DE" dirty="0"/>
          </a:p>
        </p:txBody>
      </p:sp>
      <p:sp>
        <p:nvSpPr>
          <p:cNvPr id="4" name="Foliennummernplatzhalter 3">
            <a:extLst>
              <a:ext uri="{FF2B5EF4-FFF2-40B4-BE49-F238E27FC236}">
                <a16:creationId xmlns:a16="http://schemas.microsoft.com/office/drawing/2014/main" id="{1C4E1746-312D-9990-0007-1100F8CC638F}"/>
              </a:ext>
            </a:extLst>
          </p:cNvPr>
          <p:cNvSpPr>
            <a:spLocks noGrp="1"/>
          </p:cNvSpPr>
          <p:nvPr>
            <p:ph type="sldNum" sz="quarter" idx="12"/>
          </p:nvPr>
        </p:nvSpPr>
        <p:spPr/>
        <p:txBody>
          <a:bodyPr/>
          <a:lstStyle/>
          <a:p>
            <a:pPr rtl="0"/>
            <a:fld id="{D8DA9DAA-006C-4F4B-980E-E3DF019B24E2}" type="slidenum">
              <a:rPr lang="de-DE" noProof="0" smtClean="0"/>
              <a:t>27</a:t>
            </a:fld>
            <a:endParaRPr lang="de-DE" noProof="0"/>
          </a:p>
        </p:txBody>
      </p:sp>
      <p:sp>
        <p:nvSpPr>
          <p:cNvPr id="6" name="Inhaltsplatzhalter 2">
            <a:extLst>
              <a:ext uri="{FF2B5EF4-FFF2-40B4-BE49-F238E27FC236}">
                <a16:creationId xmlns:a16="http://schemas.microsoft.com/office/drawing/2014/main" id="{DD67A3B0-D960-2538-E00A-FB53304A69D1}"/>
              </a:ext>
            </a:extLst>
          </p:cNvPr>
          <p:cNvSpPr>
            <a:spLocks noGrp="1"/>
          </p:cNvSpPr>
          <p:nvPr>
            <p:ph idx="1"/>
          </p:nvPr>
        </p:nvSpPr>
        <p:spPr>
          <a:xfrm>
            <a:off x="838200" y="1847850"/>
            <a:ext cx="10515600" cy="4351338"/>
          </a:xfrm>
        </p:spPr>
        <p:txBody>
          <a:bodyPr/>
          <a:lstStyle/>
          <a:p>
            <a:r>
              <a:rPr lang="en-US" dirty="0"/>
              <a:t>On your phone: Download Google Home from the </a:t>
            </a:r>
            <a:r>
              <a:rPr lang="en-US" dirty="0" err="1"/>
              <a:t>playstore</a:t>
            </a:r>
            <a:endParaRPr lang="en-US" dirty="0"/>
          </a:p>
          <a:p>
            <a:r>
              <a:rPr lang="en-US" dirty="0"/>
              <a:t>Inside the app:</a:t>
            </a:r>
          </a:p>
          <a:p>
            <a:pPr marL="0" indent="0">
              <a:buNone/>
            </a:pPr>
            <a:endParaRPr lang="en-US" dirty="0"/>
          </a:p>
        </p:txBody>
      </p:sp>
      <p:pic>
        <p:nvPicPr>
          <p:cNvPr id="5" name="Grafik 4" descr="Ein Bild, das Text, Elektronik, iPod enthält.&#10;&#10;Automatisch generierte Beschreibung">
            <a:extLst>
              <a:ext uri="{FF2B5EF4-FFF2-40B4-BE49-F238E27FC236}">
                <a16:creationId xmlns:a16="http://schemas.microsoft.com/office/drawing/2014/main" id="{515041F1-9B93-D2D0-93DD-D8DA22BD3900}"/>
              </a:ext>
            </a:extLst>
          </p:cNvPr>
          <p:cNvPicPr>
            <a:picLocks noChangeAspect="1"/>
          </p:cNvPicPr>
          <p:nvPr/>
        </p:nvPicPr>
        <p:blipFill>
          <a:blip r:embed="rId2"/>
          <a:stretch>
            <a:fillRect/>
          </a:stretch>
        </p:blipFill>
        <p:spPr>
          <a:xfrm>
            <a:off x="920749" y="3330786"/>
            <a:ext cx="2682919" cy="2695363"/>
          </a:xfrm>
          <a:prstGeom prst="rect">
            <a:avLst/>
          </a:prstGeom>
        </p:spPr>
      </p:pic>
      <p:cxnSp>
        <p:nvCxnSpPr>
          <p:cNvPr id="9" name="Gerade Verbindung mit Pfeil 8">
            <a:extLst>
              <a:ext uri="{FF2B5EF4-FFF2-40B4-BE49-F238E27FC236}">
                <a16:creationId xmlns:a16="http://schemas.microsoft.com/office/drawing/2014/main" id="{C2FBE8CC-5F52-273C-CFEA-CFD2EBEED3C9}"/>
              </a:ext>
            </a:extLst>
          </p:cNvPr>
          <p:cNvCxnSpPr>
            <a:cxnSpLocks/>
          </p:cNvCxnSpPr>
          <p:nvPr/>
        </p:nvCxnSpPr>
        <p:spPr>
          <a:xfrm flipH="1" flipV="1">
            <a:off x="1270000" y="3545097"/>
            <a:ext cx="552450" cy="11885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13" name="Grafik 12" descr="Ein Bild, das Text enthält.&#10;&#10;Automatisch generierte Beschreibung">
            <a:extLst>
              <a:ext uri="{FF2B5EF4-FFF2-40B4-BE49-F238E27FC236}">
                <a16:creationId xmlns:a16="http://schemas.microsoft.com/office/drawing/2014/main" id="{84E3C8D6-186A-C86A-5058-73F11D21B43D}"/>
              </a:ext>
            </a:extLst>
          </p:cNvPr>
          <p:cNvPicPr>
            <a:picLocks noChangeAspect="1"/>
          </p:cNvPicPr>
          <p:nvPr/>
        </p:nvPicPr>
        <p:blipFill>
          <a:blip r:embed="rId3"/>
          <a:stretch>
            <a:fillRect/>
          </a:stretch>
        </p:blipFill>
        <p:spPr>
          <a:xfrm>
            <a:off x="3832267" y="3330785"/>
            <a:ext cx="3113808" cy="2695363"/>
          </a:xfrm>
          <a:prstGeom prst="rect">
            <a:avLst/>
          </a:prstGeom>
        </p:spPr>
      </p:pic>
      <p:cxnSp>
        <p:nvCxnSpPr>
          <p:cNvPr id="16" name="Gerade Verbindung mit Pfeil 15">
            <a:extLst>
              <a:ext uri="{FF2B5EF4-FFF2-40B4-BE49-F238E27FC236}">
                <a16:creationId xmlns:a16="http://schemas.microsoft.com/office/drawing/2014/main" id="{436A1D9F-130A-78FD-A625-54B6F4D546CA}"/>
              </a:ext>
            </a:extLst>
          </p:cNvPr>
          <p:cNvCxnSpPr>
            <a:cxnSpLocks/>
          </p:cNvCxnSpPr>
          <p:nvPr/>
        </p:nvCxnSpPr>
        <p:spPr>
          <a:xfrm flipH="1">
            <a:off x="5441950" y="4023519"/>
            <a:ext cx="584200" cy="26908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3" name="Grafik 22" descr="Ein Bild, das Text enthält.&#10;&#10;Automatisch generierte Beschreibung">
            <a:extLst>
              <a:ext uri="{FF2B5EF4-FFF2-40B4-BE49-F238E27FC236}">
                <a16:creationId xmlns:a16="http://schemas.microsoft.com/office/drawing/2014/main" id="{B54B5A8F-4761-62E0-E1B5-3F5C37944DF5}"/>
              </a:ext>
            </a:extLst>
          </p:cNvPr>
          <p:cNvPicPr>
            <a:picLocks noChangeAspect="1"/>
          </p:cNvPicPr>
          <p:nvPr/>
        </p:nvPicPr>
        <p:blipFill>
          <a:blip r:embed="rId4"/>
          <a:stretch>
            <a:fillRect/>
          </a:stretch>
        </p:blipFill>
        <p:spPr>
          <a:xfrm>
            <a:off x="7205909" y="3330785"/>
            <a:ext cx="1877532" cy="2695363"/>
          </a:xfrm>
          <a:prstGeom prst="rect">
            <a:avLst/>
          </a:prstGeom>
        </p:spPr>
      </p:pic>
      <p:cxnSp>
        <p:nvCxnSpPr>
          <p:cNvPr id="24" name="Gerade Verbindung mit Pfeil 23">
            <a:extLst>
              <a:ext uri="{FF2B5EF4-FFF2-40B4-BE49-F238E27FC236}">
                <a16:creationId xmlns:a16="http://schemas.microsoft.com/office/drawing/2014/main" id="{B8069AE9-3E17-481B-B486-6CDCEAF1DDE0}"/>
              </a:ext>
            </a:extLst>
          </p:cNvPr>
          <p:cNvCxnSpPr>
            <a:cxnSpLocks/>
          </p:cNvCxnSpPr>
          <p:nvPr/>
        </p:nvCxnSpPr>
        <p:spPr>
          <a:xfrm flipH="1" flipV="1">
            <a:off x="7707146" y="5803900"/>
            <a:ext cx="325604" cy="4635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30" name="Grafik 29">
            <a:extLst>
              <a:ext uri="{FF2B5EF4-FFF2-40B4-BE49-F238E27FC236}">
                <a16:creationId xmlns:a16="http://schemas.microsoft.com/office/drawing/2014/main" id="{35E7830B-1080-64C0-EB66-59FDD811DDBE}"/>
              </a:ext>
            </a:extLst>
          </p:cNvPr>
          <p:cNvPicPr>
            <a:picLocks noChangeAspect="1"/>
          </p:cNvPicPr>
          <p:nvPr/>
        </p:nvPicPr>
        <p:blipFill>
          <a:blip r:embed="rId5"/>
          <a:stretch>
            <a:fillRect/>
          </a:stretch>
        </p:blipFill>
        <p:spPr>
          <a:xfrm>
            <a:off x="9283887" y="3742253"/>
            <a:ext cx="2329747" cy="1872426"/>
          </a:xfrm>
          <a:prstGeom prst="rect">
            <a:avLst/>
          </a:prstGeom>
        </p:spPr>
      </p:pic>
      <p:cxnSp>
        <p:nvCxnSpPr>
          <p:cNvPr id="31" name="Gerade Verbindung mit Pfeil 30">
            <a:extLst>
              <a:ext uri="{FF2B5EF4-FFF2-40B4-BE49-F238E27FC236}">
                <a16:creationId xmlns:a16="http://schemas.microsoft.com/office/drawing/2014/main" id="{914D44C1-5D22-CC29-FAA2-B13AFE66C70C}"/>
              </a:ext>
            </a:extLst>
          </p:cNvPr>
          <p:cNvCxnSpPr>
            <a:cxnSpLocks/>
          </p:cNvCxnSpPr>
          <p:nvPr/>
        </p:nvCxnSpPr>
        <p:spPr>
          <a:xfrm flipH="1">
            <a:off x="10570996" y="5080000"/>
            <a:ext cx="554204" cy="30528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454069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399404-C3E4-CB2A-5944-47E28EBB4AFC}"/>
              </a:ext>
            </a:extLst>
          </p:cNvPr>
          <p:cNvSpPr>
            <a:spLocks noGrp="1"/>
          </p:cNvSpPr>
          <p:nvPr>
            <p:ph type="title"/>
          </p:nvPr>
        </p:nvSpPr>
        <p:spPr>
          <a:xfrm>
            <a:off x="838200" y="365125"/>
            <a:ext cx="10515600" cy="1325563"/>
          </a:xfrm>
        </p:spPr>
        <p:txBody>
          <a:bodyPr anchor="ctr">
            <a:normAutofit/>
          </a:bodyPr>
          <a:lstStyle/>
          <a:p>
            <a:r>
              <a:rPr lang="en-US" dirty="0"/>
              <a:t>Connect Google Assistant</a:t>
            </a:r>
            <a:endParaRPr lang="de-DE" dirty="0"/>
          </a:p>
        </p:txBody>
      </p:sp>
      <p:pic>
        <p:nvPicPr>
          <p:cNvPr id="7" name="Grafik 6" descr="Ein Bild, das Text, Screenshot, Elektronik enthält.&#10;&#10;Automatisch generierte Beschreibung">
            <a:extLst>
              <a:ext uri="{FF2B5EF4-FFF2-40B4-BE49-F238E27FC236}">
                <a16:creationId xmlns:a16="http://schemas.microsoft.com/office/drawing/2014/main" id="{6F7A0A4D-D619-D33F-5473-8967B57C34E5}"/>
              </a:ext>
            </a:extLst>
          </p:cNvPr>
          <p:cNvPicPr>
            <a:picLocks noChangeAspect="1"/>
          </p:cNvPicPr>
          <p:nvPr/>
        </p:nvPicPr>
        <p:blipFill>
          <a:blip r:embed="rId2"/>
          <a:stretch>
            <a:fillRect/>
          </a:stretch>
        </p:blipFill>
        <p:spPr>
          <a:xfrm>
            <a:off x="3952967" y="1825625"/>
            <a:ext cx="2143033" cy="4351338"/>
          </a:xfrm>
          <a:prstGeom prst="rect">
            <a:avLst/>
          </a:prstGeom>
          <a:noFill/>
        </p:spPr>
      </p:pic>
      <p:sp>
        <p:nvSpPr>
          <p:cNvPr id="6" name="Inhaltsplatzhalter 2">
            <a:extLst>
              <a:ext uri="{FF2B5EF4-FFF2-40B4-BE49-F238E27FC236}">
                <a16:creationId xmlns:a16="http://schemas.microsoft.com/office/drawing/2014/main" id="{DD67A3B0-D960-2538-E00A-FB53304A69D1}"/>
              </a:ext>
            </a:extLst>
          </p:cNvPr>
          <p:cNvSpPr>
            <a:spLocks noGrp="1"/>
          </p:cNvSpPr>
          <p:nvPr>
            <p:ph sz="half" idx="2"/>
          </p:nvPr>
        </p:nvSpPr>
        <p:spPr>
          <a:xfrm>
            <a:off x="6784848" y="1825625"/>
            <a:ext cx="4553712" cy="4351338"/>
          </a:xfrm>
        </p:spPr>
        <p:txBody>
          <a:bodyPr>
            <a:normAutofit/>
          </a:bodyPr>
          <a:lstStyle/>
          <a:p>
            <a:pPr marL="0" indent="0">
              <a:buNone/>
            </a:pPr>
            <a:r>
              <a:rPr lang="en-US" dirty="0"/>
              <a:t>After adding the Google Action:</a:t>
            </a:r>
          </a:p>
          <a:p>
            <a:pPr marL="0" indent="0">
              <a:buNone/>
            </a:pPr>
            <a:r>
              <a:rPr lang="en-US" dirty="0"/>
              <a:t>Interact with your devices in Google Home / through Google Assistant</a:t>
            </a:r>
          </a:p>
        </p:txBody>
      </p:sp>
      <p:sp>
        <p:nvSpPr>
          <p:cNvPr id="4" name="Foliennummernplatzhalter 3" hidden="1">
            <a:extLst>
              <a:ext uri="{FF2B5EF4-FFF2-40B4-BE49-F238E27FC236}">
                <a16:creationId xmlns:a16="http://schemas.microsoft.com/office/drawing/2014/main" id="{1C4E1746-312D-9990-0007-1100F8CC638F}"/>
              </a:ext>
            </a:extLst>
          </p:cNvPr>
          <p:cNvSpPr>
            <a:spLocks noGrp="1"/>
          </p:cNvSpPr>
          <p:nvPr>
            <p:ph type="sldNum" sz="quarter" idx="4294967295"/>
          </p:nvPr>
        </p:nvSpPr>
        <p:spPr>
          <a:xfrm>
            <a:off x="8610600" y="6356350"/>
            <a:ext cx="2743200" cy="365125"/>
          </a:xfrm>
        </p:spPr>
        <p:txBody>
          <a:bodyPr/>
          <a:lstStyle/>
          <a:p>
            <a:pPr rtl="0">
              <a:spcAft>
                <a:spcPts val="600"/>
              </a:spcAft>
            </a:pPr>
            <a:fld id="{D8DA9DAA-006C-4F4B-980E-E3DF019B24E2}" type="slidenum">
              <a:rPr lang="de-DE" noProof="0" smtClean="0"/>
              <a:pPr rtl="0">
                <a:spcAft>
                  <a:spcPts val="600"/>
                </a:spcAft>
              </a:pPr>
              <a:t>28</a:t>
            </a:fld>
            <a:endParaRPr lang="de-DE" noProof="0"/>
          </a:p>
        </p:txBody>
      </p:sp>
      <p:sp>
        <p:nvSpPr>
          <p:cNvPr id="8" name="Sprechblase: oval 7">
            <a:extLst>
              <a:ext uri="{FF2B5EF4-FFF2-40B4-BE49-F238E27FC236}">
                <a16:creationId xmlns:a16="http://schemas.microsoft.com/office/drawing/2014/main" id="{023BE5FB-0CE2-F1D4-2423-4C28274A5A83}"/>
              </a:ext>
            </a:extLst>
          </p:cNvPr>
          <p:cNvSpPr/>
          <p:nvPr/>
        </p:nvSpPr>
        <p:spPr>
          <a:xfrm>
            <a:off x="853440" y="1825625"/>
            <a:ext cx="2965450" cy="1193800"/>
          </a:xfrm>
          <a:prstGeom prst="wedgeEllipseCallout">
            <a:avLst>
              <a:gd name="adj1" fmla="val -46745"/>
              <a:gd name="adj2" fmla="val 713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Hey Google, turn off </a:t>
            </a:r>
            <a:r>
              <a:rPr lang="de-DE" dirty="0" err="1"/>
              <a:t>the</a:t>
            </a:r>
            <a:r>
              <a:rPr lang="de-DE" dirty="0"/>
              <a:t> </a:t>
            </a:r>
            <a:r>
              <a:rPr lang="de-DE" dirty="0" err="1"/>
              <a:t>table</a:t>
            </a:r>
            <a:r>
              <a:rPr lang="de-DE" dirty="0"/>
              <a:t> </a:t>
            </a:r>
            <a:r>
              <a:rPr lang="de-DE" dirty="0" err="1"/>
              <a:t>lamp</a:t>
            </a:r>
            <a:endParaRPr lang="de-DE" dirty="0"/>
          </a:p>
        </p:txBody>
      </p:sp>
    </p:spTree>
    <p:extLst>
      <p:ext uri="{BB962C8B-B14F-4D97-AF65-F5344CB8AC3E}">
        <p14:creationId xmlns:p14="http://schemas.microsoft.com/office/powerpoint/2010/main" val="2513361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FDFB95-2803-4882-8DE6-333A75D37240}"/>
              </a:ext>
            </a:extLst>
          </p:cNvPr>
          <p:cNvSpPr>
            <a:spLocks noGrp="1"/>
          </p:cNvSpPr>
          <p:nvPr>
            <p:ph type="ctrTitle"/>
          </p:nvPr>
        </p:nvSpPr>
        <p:spPr/>
        <p:txBody>
          <a:bodyPr rtlCol="0"/>
          <a:lstStyle/>
          <a:p>
            <a:pPr rtl="0"/>
            <a:r>
              <a:rPr lang="de-DE" sz="3600" dirty="0" err="1"/>
              <a:t>It</a:t>
            </a:r>
            <a:r>
              <a:rPr lang="de-DE" sz="3600" dirty="0"/>
              <a:t> </a:t>
            </a:r>
            <a:r>
              <a:rPr lang="de-DE" sz="3600" dirty="0" err="1"/>
              <a:t>takes</a:t>
            </a:r>
            <a:r>
              <a:rPr lang="de-DE" sz="3600" dirty="0"/>
              <a:t> half </a:t>
            </a:r>
            <a:r>
              <a:rPr lang="de-DE" sz="3600" dirty="0" err="1"/>
              <a:t>your</a:t>
            </a:r>
            <a:r>
              <a:rPr lang="de-DE" sz="3600" dirty="0"/>
              <a:t> </a:t>
            </a:r>
            <a:r>
              <a:rPr lang="de-DE" sz="3600" dirty="0" err="1"/>
              <a:t>life</a:t>
            </a:r>
            <a:r>
              <a:rPr lang="de-DE" sz="3600" dirty="0"/>
              <a:t> </a:t>
            </a:r>
            <a:r>
              <a:rPr lang="de-DE" sz="3600" dirty="0" err="1"/>
              <a:t>before</a:t>
            </a:r>
            <a:r>
              <a:rPr lang="de-DE" sz="3600" dirty="0"/>
              <a:t> </a:t>
            </a:r>
            <a:r>
              <a:rPr lang="de-DE" sz="3600" dirty="0" err="1"/>
              <a:t>you</a:t>
            </a:r>
            <a:r>
              <a:rPr lang="de-DE" sz="3600" dirty="0"/>
              <a:t> </a:t>
            </a:r>
            <a:r>
              <a:rPr lang="de-DE" sz="3600" dirty="0" err="1"/>
              <a:t>discover</a:t>
            </a:r>
            <a:r>
              <a:rPr lang="de-DE" sz="3600" dirty="0"/>
              <a:t> </a:t>
            </a:r>
            <a:r>
              <a:rPr lang="de-DE" sz="3600" dirty="0" err="1"/>
              <a:t>life</a:t>
            </a:r>
            <a:r>
              <a:rPr lang="de-DE" sz="3600" dirty="0"/>
              <a:t> </a:t>
            </a:r>
            <a:r>
              <a:rPr lang="de-DE" sz="3600" dirty="0" err="1"/>
              <a:t>is</a:t>
            </a:r>
            <a:r>
              <a:rPr lang="de-DE" sz="3600" dirty="0"/>
              <a:t> a </a:t>
            </a:r>
            <a:r>
              <a:rPr lang="de-DE" sz="3600" dirty="0" err="1"/>
              <a:t>do-it-yourself</a:t>
            </a:r>
            <a:r>
              <a:rPr lang="de-DE" sz="3600" dirty="0"/>
              <a:t> </a:t>
            </a:r>
            <a:r>
              <a:rPr lang="de-DE" sz="3600" dirty="0" err="1"/>
              <a:t>project</a:t>
            </a:r>
            <a:r>
              <a:rPr lang="de-DE" sz="3600" dirty="0"/>
              <a:t>.</a:t>
            </a:r>
            <a:endParaRPr lang="de-DE" dirty="0"/>
          </a:p>
        </p:txBody>
      </p:sp>
      <p:sp>
        <p:nvSpPr>
          <p:cNvPr id="3" name="Untertitel 2">
            <a:extLst>
              <a:ext uri="{FF2B5EF4-FFF2-40B4-BE49-F238E27FC236}">
                <a16:creationId xmlns:a16="http://schemas.microsoft.com/office/drawing/2014/main" id="{8AFC25C2-2815-4A92-A043-0CEC83591A94}"/>
              </a:ext>
            </a:extLst>
          </p:cNvPr>
          <p:cNvSpPr>
            <a:spLocks noGrp="1"/>
          </p:cNvSpPr>
          <p:nvPr>
            <p:ph type="subTitle" idx="1"/>
          </p:nvPr>
        </p:nvSpPr>
        <p:spPr/>
        <p:txBody>
          <a:bodyPr rtlCol="0"/>
          <a:lstStyle/>
          <a:p>
            <a:pPr rtl="0"/>
            <a:r>
              <a:rPr lang="de-DE" sz="1800" dirty="0"/>
              <a:t>Napoleon Hill</a:t>
            </a:r>
          </a:p>
        </p:txBody>
      </p:sp>
      <p:sp>
        <p:nvSpPr>
          <p:cNvPr id="9" name="Fußzeilenplatzhalt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rtlCol="0"/>
          <a:lstStyle/>
          <a:p>
            <a:pPr rtl="0"/>
            <a:r>
              <a:rPr lang="de-DE" dirty="0"/>
              <a:t>Home Automation</a:t>
            </a:r>
          </a:p>
        </p:txBody>
      </p:sp>
      <p:sp>
        <p:nvSpPr>
          <p:cNvPr id="10" name="Foliennummernplatzhalt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rtlCol="0"/>
          <a:lstStyle/>
          <a:p>
            <a:pPr rtl="0"/>
            <a:fld id="{D8DA9DAA-006C-4F4B-980E-E3DF019B24E2}" type="slidenum">
              <a:rPr lang="de-DE" smtClean="0"/>
              <a:pPr rtl="0"/>
              <a:t>29</a:t>
            </a:fld>
            <a:endParaRPr lang="de-DE"/>
          </a:p>
        </p:txBody>
      </p:sp>
      <p:pic>
        <p:nvPicPr>
          <p:cNvPr id="7" name="Bildplatzhalter 6" descr="Ein Bild, das Text, Person, Wand, Mann enthält.&#10;&#10;Automatisch generierte Beschreibung">
            <a:extLst>
              <a:ext uri="{FF2B5EF4-FFF2-40B4-BE49-F238E27FC236}">
                <a16:creationId xmlns:a16="http://schemas.microsoft.com/office/drawing/2014/main" id="{DF747585-FB02-8CA0-FBE3-4C1B223ED24B}"/>
              </a:ext>
            </a:extLst>
          </p:cNvPr>
          <p:cNvPicPr>
            <a:picLocks noGrp="1" noChangeAspect="1"/>
          </p:cNvPicPr>
          <p:nvPr>
            <p:ph type="pic" sz="quarter" idx="13"/>
          </p:nvPr>
        </p:nvPicPr>
        <p:blipFill>
          <a:blip r:embed="rId3"/>
          <a:srcRect l="1198" r="1198"/>
          <a:stretch>
            <a:fillRect/>
          </a:stretch>
        </p:blipFill>
        <p:spPr>
          <a:xfrm>
            <a:off x="398589" y="561091"/>
            <a:ext cx="4781242" cy="5735817"/>
          </a:xfrm>
        </p:spPr>
      </p:pic>
    </p:spTree>
    <p:extLst>
      <p:ext uri="{BB962C8B-B14F-4D97-AF65-F5344CB8AC3E}">
        <p14:creationId xmlns:p14="http://schemas.microsoft.com/office/powerpoint/2010/main" val="3561473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de-DE" sz="5400" dirty="0" err="1"/>
              <a:t>Introduction</a:t>
            </a:r>
            <a:endParaRPr lang="de-DE" dirty="0"/>
          </a:p>
        </p:txBody>
      </p:sp>
      <p:sp>
        <p:nvSpPr>
          <p:cNvPr id="4" name="Inhaltsplatzhalter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a:bodyPr>
          <a:lstStyle/>
          <a:p>
            <a:pPr rtl="0"/>
            <a:r>
              <a:rPr lang="de-DE" dirty="0" err="1"/>
              <a:t>We</a:t>
            </a:r>
            <a:r>
              <a:rPr lang="de-DE" dirty="0"/>
              <a:t> </a:t>
            </a:r>
            <a:r>
              <a:rPr lang="de-DE" dirty="0" err="1"/>
              <a:t>are</a:t>
            </a:r>
            <a:r>
              <a:rPr lang="de-DE" dirty="0"/>
              <a:t> </a:t>
            </a:r>
            <a:r>
              <a:rPr lang="de-DE" dirty="0" err="1"/>
              <a:t>going</a:t>
            </a:r>
            <a:r>
              <a:rPr lang="de-DE" dirty="0"/>
              <a:t> </a:t>
            </a:r>
            <a:r>
              <a:rPr lang="de-DE" dirty="0" err="1"/>
              <a:t>to</a:t>
            </a:r>
            <a:r>
              <a:rPr lang="de-DE" dirty="0"/>
              <a:t> </a:t>
            </a:r>
            <a:r>
              <a:rPr lang="de-DE" dirty="0" err="1"/>
              <a:t>learn</a:t>
            </a:r>
            <a:r>
              <a:rPr lang="de-DE" dirty="0"/>
              <a:t> </a:t>
            </a:r>
            <a:r>
              <a:rPr lang="de-DE" dirty="0" err="1"/>
              <a:t>how</a:t>
            </a:r>
            <a:r>
              <a:rPr lang="de-DE" dirty="0"/>
              <a:t> </a:t>
            </a:r>
            <a:r>
              <a:rPr lang="de-DE" dirty="0" err="1"/>
              <a:t>to</a:t>
            </a:r>
            <a:r>
              <a:rPr lang="de-DE" dirty="0"/>
              <a:t> </a:t>
            </a:r>
            <a:r>
              <a:rPr lang="de-DE" dirty="0" err="1"/>
              <a:t>use</a:t>
            </a:r>
            <a:r>
              <a:rPr lang="de-DE" dirty="0"/>
              <a:t> </a:t>
            </a:r>
            <a:r>
              <a:rPr lang="de-DE" dirty="0" err="1"/>
              <a:t>these</a:t>
            </a:r>
            <a:r>
              <a:rPr lang="de-DE" dirty="0"/>
              <a:t> Google Home Automation Tools:</a:t>
            </a:r>
          </a:p>
          <a:p>
            <a:pPr marL="342900" indent="-342900" rtl="0">
              <a:buFont typeface="Arial" panose="020B0604020202020204" pitchFamily="34" charset="0"/>
              <a:buChar char="•"/>
            </a:pPr>
            <a:r>
              <a:rPr lang="de-DE" dirty="0"/>
              <a:t>Google Cloud (</a:t>
            </a:r>
            <a:r>
              <a:rPr lang="de-DE" dirty="0" err="1"/>
              <a:t>HomeGraph</a:t>
            </a:r>
            <a:r>
              <a:rPr lang="de-DE" dirty="0"/>
              <a:t> API)</a:t>
            </a:r>
          </a:p>
          <a:p>
            <a:pPr marL="342900" indent="-342900" rtl="0">
              <a:buFont typeface="Arial" panose="020B0604020202020204" pitchFamily="34" charset="0"/>
              <a:buChar char="•"/>
            </a:pPr>
            <a:r>
              <a:rPr lang="de-DE" dirty="0" err="1"/>
              <a:t>Firebase</a:t>
            </a:r>
            <a:r>
              <a:rPr lang="de-DE" dirty="0"/>
              <a:t> (</a:t>
            </a:r>
            <a:r>
              <a:rPr lang="de-DE" dirty="0" err="1"/>
              <a:t>Firestore</a:t>
            </a:r>
            <a:r>
              <a:rPr lang="de-DE" dirty="0"/>
              <a:t>, Hosting, Cloud </a:t>
            </a:r>
            <a:r>
              <a:rPr lang="de-DE" dirty="0" err="1"/>
              <a:t>Functions</a:t>
            </a:r>
            <a:r>
              <a:rPr lang="de-DE" dirty="0"/>
              <a:t>)</a:t>
            </a:r>
          </a:p>
          <a:p>
            <a:pPr marL="342900" indent="-342900" rtl="0">
              <a:buFont typeface="Arial" panose="020B0604020202020204" pitchFamily="34" charset="0"/>
              <a:buChar char="•"/>
            </a:pPr>
            <a:r>
              <a:rPr lang="de-DE" dirty="0"/>
              <a:t>Google Home / </a:t>
            </a:r>
            <a:r>
              <a:rPr lang="de-DE" dirty="0" err="1"/>
              <a:t>Assistant</a:t>
            </a:r>
            <a:endParaRPr lang="de-DE" dirty="0"/>
          </a:p>
        </p:txBody>
      </p:sp>
      <p:pic>
        <p:nvPicPr>
          <p:cNvPr id="8" name="Bildplatzhalter 7" descr="Berge unter dem Nachthimmel kurz vor der Morgendämmerung">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umsplatzhalt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de-DE" dirty="0"/>
              <a:t>2.6.2022</a:t>
            </a:r>
          </a:p>
        </p:txBody>
      </p:sp>
      <p:sp>
        <p:nvSpPr>
          <p:cNvPr id="10" name="Fußzeilenplatzhalt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de-DE" dirty="0"/>
              <a:t>Home Automation</a:t>
            </a:r>
          </a:p>
        </p:txBody>
      </p:sp>
      <p:sp>
        <p:nvSpPr>
          <p:cNvPr id="11" name="Foliennummernplatzhalt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de-DE" smtClean="0"/>
              <a:pPr rtl="0"/>
              <a:t>3</a:t>
            </a:fld>
            <a:endParaRPr lang="de-DE" dirty="0"/>
          </a:p>
        </p:txBody>
      </p:sp>
    </p:spTree>
    <p:extLst>
      <p:ext uri="{BB962C8B-B14F-4D97-AF65-F5344CB8AC3E}">
        <p14:creationId xmlns:p14="http://schemas.microsoft.com/office/powerpoint/2010/main" val="3528741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9FB28F-C9D7-439B-B863-44B4E851A0B0}"/>
              </a:ext>
            </a:extLst>
          </p:cNvPr>
          <p:cNvSpPr>
            <a:spLocks noGrp="1"/>
          </p:cNvSpPr>
          <p:nvPr>
            <p:ph type="ctrTitle"/>
          </p:nvPr>
        </p:nvSpPr>
        <p:spPr>
          <a:xfrm>
            <a:off x="6391656" y="804672"/>
            <a:ext cx="4962144" cy="886968"/>
          </a:xfrm>
        </p:spPr>
        <p:txBody>
          <a:bodyPr rtlCol="0">
            <a:noAutofit/>
          </a:bodyPr>
          <a:lstStyle/>
          <a:p>
            <a:pPr rtl="0"/>
            <a:r>
              <a:rPr lang="de-DE" sz="4000"/>
              <a:t>Zusammenfassung</a:t>
            </a:r>
          </a:p>
        </p:txBody>
      </p:sp>
      <p:sp>
        <p:nvSpPr>
          <p:cNvPr id="8" name="Untertitel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de-DE"/>
              <a:t>Mit PowerPoint können Sie Präsentationen erstellen und Ihre Arbeit mit anderen teilen, wo immer sie sich befinden. Geben Sie hier den gewünschten Text ein, um loszulegen. Sie können dieser Vorlage auch Bilder, Grafiken und Videos hinzufügen. Speichern Sie in OneDrive, und greifen Sie von Ihrem Computer, Tablet oder Telefon auf Ihre Präsentationen zu. </a:t>
            </a:r>
          </a:p>
        </p:txBody>
      </p:sp>
      <p:pic>
        <p:nvPicPr>
          <p:cNvPr id="22" name="Bildplatzhalter 21" descr="Berge kurz vor der Abenddämmerung">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Bildplatzhalter 17" descr="Berge im Sonnenuntergang">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Bildplatzhalter 19" descr="Berge im Sonnenuntergang">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ußzeilenplatzhalt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de-DE"/>
              <a:t>Präsentationstitel</a:t>
            </a:r>
          </a:p>
        </p:txBody>
      </p:sp>
      <p:sp>
        <p:nvSpPr>
          <p:cNvPr id="24" name="Foliennummernplatzhalt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de-DE" smtClean="0"/>
              <a:pPr rtl="0"/>
              <a:t>30</a:t>
            </a:fld>
            <a:endParaRPr lang="de-DE"/>
          </a:p>
        </p:txBody>
      </p:sp>
    </p:spTree>
    <p:extLst>
      <p:ext uri="{BB962C8B-B14F-4D97-AF65-F5344CB8AC3E}">
        <p14:creationId xmlns:p14="http://schemas.microsoft.com/office/powerpoint/2010/main" val="3584772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umsplatzhalt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de-DE" dirty="0"/>
              <a:t>2.5.2022</a:t>
            </a:r>
          </a:p>
        </p:txBody>
      </p:sp>
      <p:sp>
        <p:nvSpPr>
          <p:cNvPr id="24" name="Foliennummernplatzhalt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de-DE" smtClean="0"/>
              <a:pPr rtl="0"/>
              <a:t>31</a:t>
            </a:fld>
            <a:endParaRPr lang="de-DE"/>
          </a:p>
        </p:txBody>
      </p:sp>
      <p:sp>
        <p:nvSpPr>
          <p:cNvPr id="23" name="Fußzeilenplatzhalt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de-DE" dirty="0"/>
              <a:t>Home Automation</a:t>
            </a:r>
          </a:p>
        </p:txBody>
      </p:sp>
      <p:pic>
        <p:nvPicPr>
          <p:cNvPr id="9" name="Bildplatzhalter 8" descr="Berge im Sonnenuntergang">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Bildplatzhalter 10" descr="Berge im Sonnenuntergang">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el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de-DE" dirty="0" err="1"/>
              <a:t>Thank</a:t>
            </a:r>
            <a:r>
              <a:rPr lang="de-DE" dirty="0"/>
              <a:t> </a:t>
            </a:r>
            <a:r>
              <a:rPr lang="de-DE" dirty="0" err="1"/>
              <a:t>you</a:t>
            </a:r>
            <a:r>
              <a:rPr lang="de-DE" dirty="0"/>
              <a:t>!</a:t>
            </a:r>
          </a:p>
        </p:txBody>
      </p:sp>
      <p:sp>
        <p:nvSpPr>
          <p:cNvPr id="7" name="Textplatzhalt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de-DE" dirty="0"/>
              <a:t>Paul Schweng</a:t>
            </a:r>
          </a:p>
          <a:p>
            <a:pPr rtl="0"/>
            <a:endParaRPr lang="de-DE" dirty="0"/>
          </a:p>
        </p:txBody>
      </p:sp>
      <p:pic>
        <p:nvPicPr>
          <p:cNvPr id="15" name="Bildplatzhalter 14" descr="Berge kurz vor der Abenddämmerung">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Bildplatzhalter 12" descr="Berge unter dem Nachthimmel kurz vor der Morgendämmerung">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de-DE" sz="5400" dirty="0" err="1"/>
              <a:t>Introduction</a:t>
            </a:r>
            <a:endParaRPr lang="de-DE" dirty="0"/>
          </a:p>
        </p:txBody>
      </p:sp>
      <p:sp>
        <p:nvSpPr>
          <p:cNvPr id="4" name="Inhaltsplatzhalter 3">
            <a:extLst>
              <a:ext uri="{FF2B5EF4-FFF2-40B4-BE49-F238E27FC236}">
                <a16:creationId xmlns:a16="http://schemas.microsoft.com/office/drawing/2014/main" id="{B0881FA9-F3B0-4912-B0E1-352094195C30}"/>
              </a:ext>
            </a:extLst>
          </p:cNvPr>
          <p:cNvSpPr>
            <a:spLocks noGrp="1"/>
          </p:cNvSpPr>
          <p:nvPr>
            <p:ph idx="1"/>
          </p:nvPr>
        </p:nvSpPr>
        <p:spPr/>
        <p:txBody>
          <a:bodyPr rtlCol="0">
            <a:normAutofit/>
          </a:bodyPr>
          <a:lstStyle/>
          <a:p>
            <a:pPr rtl="0"/>
            <a:r>
              <a:rPr lang="de-DE" dirty="0"/>
              <a:t>In </a:t>
            </a:r>
            <a:r>
              <a:rPr lang="de-DE" dirty="0" err="1"/>
              <a:t>the</a:t>
            </a:r>
            <a:r>
              <a:rPr lang="de-DE" dirty="0"/>
              <a:t> end </a:t>
            </a:r>
            <a:r>
              <a:rPr lang="de-DE" dirty="0" err="1"/>
              <a:t>you</a:t>
            </a:r>
            <a:r>
              <a:rPr lang="de-DE" dirty="0"/>
              <a:t> will </a:t>
            </a:r>
            <a:r>
              <a:rPr lang="de-DE" dirty="0" err="1"/>
              <a:t>be</a:t>
            </a:r>
            <a:r>
              <a:rPr lang="de-DE" dirty="0"/>
              <a:t> </a:t>
            </a:r>
            <a:r>
              <a:rPr lang="de-DE" dirty="0" err="1"/>
              <a:t>able</a:t>
            </a:r>
            <a:r>
              <a:rPr lang="de-DE" dirty="0"/>
              <a:t> </a:t>
            </a:r>
            <a:r>
              <a:rPr lang="de-DE" dirty="0" err="1"/>
              <a:t>to</a:t>
            </a:r>
            <a:r>
              <a:rPr lang="de-DE" dirty="0"/>
              <a:t>:</a:t>
            </a:r>
          </a:p>
          <a:p>
            <a:pPr marL="342900" indent="-342900" rtl="0">
              <a:buFont typeface="Arial" panose="020B0604020202020204" pitchFamily="34" charset="0"/>
              <a:buChar char="•"/>
            </a:pPr>
            <a:r>
              <a:rPr lang="de-DE" dirty="0"/>
              <a:t>Host </a:t>
            </a:r>
            <a:r>
              <a:rPr lang="de-DE" dirty="0" err="1"/>
              <a:t>websites</a:t>
            </a:r>
            <a:endParaRPr lang="de-DE" dirty="0"/>
          </a:p>
          <a:p>
            <a:pPr marL="342900" indent="-342900">
              <a:buFont typeface="Arial" panose="020B0604020202020204" pitchFamily="34" charset="0"/>
              <a:buChar char="•"/>
            </a:pPr>
            <a:r>
              <a:rPr lang="de-DE" dirty="0"/>
              <a:t>Setup </a:t>
            </a:r>
            <a:r>
              <a:rPr lang="de-DE" dirty="0" err="1"/>
              <a:t>your</a:t>
            </a:r>
            <a:r>
              <a:rPr lang="de-DE" dirty="0"/>
              <a:t> own smart </a:t>
            </a:r>
            <a:r>
              <a:rPr lang="de-DE" dirty="0" err="1"/>
              <a:t>devices</a:t>
            </a:r>
            <a:endParaRPr lang="de-DE" dirty="0"/>
          </a:p>
          <a:p>
            <a:pPr marL="342900" indent="-342900">
              <a:buFont typeface="Arial" panose="020B0604020202020204" pitchFamily="34" charset="0"/>
              <a:buChar char="•"/>
            </a:pPr>
            <a:r>
              <a:rPr lang="de-DE" dirty="0"/>
              <a:t>Control </a:t>
            </a:r>
            <a:r>
              <a:rPr lang="de-DE" dirty="0" err="1"/>
              <a:t>them</a:t>
            </a:r>
            <a:r>
              <a:rPr lang="de-DE" dirty="0"/>
              <a:t> </a:t>
            </a:r>
            <a:r>
              <a:rPr lang="de-DE" dirty="0" err="1"/>
              <a:t>through</a:t>
            </a:r>
            <a:r>
              <a:rPr lang="de-DE" dirty="0"/>
              <a:t> </a:t>
            </a:r>
            <a:r>
              <a:rPr lang="de-DE" dirty="0" err="1"/>
              <a:t>your</a:t>
            </a:r>
            <a:r>
              <a:rPr lang="de-DE" dirty="0"/>
              <a:t> </a:t>
            </a:r>
            <a:r>
              <a:rPr lang="de-DE" dirty="0" err="1"/>
              <a:t>webapp</a:t>
            </a:r>
            <a:r>
              <a:rPr lang="de-DE" dirty="0"/>
              <a:t> </a:t>
            </a:r>
            <a:r>
              <a:rPr lang="de-DE" dirty="0" err="1"/>
              <a:t>or</a:t>
            </a:r>
            <a:r>
              <a:rPr lang="de-DE" dirty="0"/>
              <a:t> Google </a:t>
            </a:r>
            <a:r>
              <a:rPr lang="de-DE" dirty="0" err="1"/>
              <a:t>Assistant</a:t>
            </a:r>
            <a:r>
              <a:rPr lang="de-DE" dirty="0"/>
              <a:t> AI</a:t>
            </a:r>
          </a:p>
        </p:txBody>
      </p:sp>
      <p:pic>
        <p:nvPicPr>
          <p:cNvPr id="8" name="Bildplatzhalter 7" descr="Berge unter dem Nachthimmel kurz vor der Morgendämmerung">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umsplatzhalt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de-DE" dirty="0"/>
              <a:t>2.6.2022</a:t>
            </a:r>
          </a:p>
        </p:txBody>
      </p:sp>
      <p:sp>
        <p:nvSpPr>
          <p:cNvPr id="10" name="Fußzeilenplatzhalt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de-DE" dirty="0"/>
              <a:t>Home Automation</a:t>
            </a:r>
          </a:p>
        </p:txBody>
      </p:sp>
      <p:sp>
        <p:nvSpPr>
          <p:cNvPr id="11" name="Foliennummernplatzhalt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de-DE" smtClean="0"/>
              <a:pPr rtl="0"/>
              <a:t>4</a:t>
            </a:fld>
            <a:endParaRPr lang="de-DE" dirty="0"/>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9FBFF9-0076-2D25-DF07-6C18D2990EE3}"/>
              </a:ext>
            </a:extLst>
          </p:cNvPr>
          <p:cNvSpPr>
            <a:spLocks noGrp="1"/>
          </p:cNvSpPr>
          <p:nvPr>
            <p:ph type="ctrTitle"/>
          </p:nvPr>
        </p:nvSpPr>
        <p:spPr/>
        <p:txBody>
          <a:bodyPr/>
          <a:lstStyle/>
          <a:p>
            <a:r>
              <a:rPr lang="de-DE" dirty="0" err="1"/>
              <a:t>Overview</a:t>
            </a:r>
            <a:endParaRPr lang="de-DE" dirty="0"/>
          </a:p>
        </p:txBody>
      </p:sp>
      <p:sp>
        <p:nvSpPr>
          <p:cNvPr id="3" name="Untertitel 2">
            <a:extLst>
              <a:ext uri="{FF2B5EF4-FFF2-40B4-BE49-F238E27FC236}">
                <a16:creationId xmlns:a16="http://schemas.microsoft.com/office/drawing/2014/main" id="{23AFD0FA-125A-BCAA-FD25-6DBF6937B62D}"/>
              </a:ext>
            </a:extLst>
          </p:cNvPr>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3203861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endParaRPr lang="de-DE" dirty="0"/>
          </a:p>
        </p:txBody>
      </p:sp>
      <p:pic>
        <p:nvPicPr>
          <p:cNvPr id="6" name="Inhaltsplatzhalter 5">
            <a:extLst>
              <a:ext uri="{FF2B5EF4-FFF2-40B4-BE49-F238E27FC236}">
                <a16:creationId xmlns:a16="http://schemas.microsoft.com/office/drawing/2014/main" id="{06C9E7A3-D172-824E-D1E8-50C1D96690F4}"/>
              </a:ext>
            </a:extLst>
          </p:cNvPr>
          <p:cNvPicPr>
            <a:picLocks noGrp="1" noChangeAspect="1"/>
          </p:cNvPicPr>
          <p:nvPr>
            <p:ph idx="1"/>
          </p:nvPr>
        </p:nvPicPr>
        <p:blipFill>
          <a:blip r:embed="rId2"/>
          <a:stretch>
            <a:fillRect/>
          </a:stretch>
        </p:blipFill>
        <p:spPr>
          <a:xfrm>
            <a:off x="1301749" y="2794432"/>
            <a:ext cx="6711462" cy="3326968"/>
          </a:xfrm>
        </p:spPr>
      </p:pic>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6</a:t>
            </a:fld>
            <a:endParaRPr lang="de-DE" noProof="0"/>
          </a:p>
        </p:txBody>
      </p:sp>
      <p:pic>
        <p:nvPicPr>
          <p:cNvPr id="8" name="Grafik 7">
            <a:extLst>
              <a:ext uri="{FF2B5EF4-FFF2-40B4-BE49-F238E27FC236}">
                <a16:creationId xmlns:a16="http://schemas.microsoft.com/office/drawing/2014/main" id="{70EDF6F8-BC5F-C077-EFF3-000DE3ADF0B7}"/>
              </a:ext>
            </a:extLst>
          </p:cNvPr>
          <p:cNvPicPr>
            <a:picLocks noChangeAspect="1"/>
          </p:cNvPicPr>
          <p:nvPr/>
        </p:nvPicPr>
        <p:blipFill>
          <a:blip r:embed="rId3"/>
          <a:stretch>
            <a:fillRect/>
          </a:stretch>
        </p:blipFill>
        <p:spPr>
          <a:xfrm>
            <a:off x="5937250" y="563418"/>
            <a:ext cx="3937000" cy="1867263"/>
          </a:xfrm>
          <a:prstGeom prst="rect">
            <a:avLst/>
          </a:prstGeom>
          <a:effectLst>
            <a:glow rad="127000">
              <a:schemeClr val="accent1">
                <a:alpha val="43000"/>
              </a:schemeClr>
            </a:glow>
            <a:outerShdw blurRad="50800" dist="63500" dir="5400000" sx="98000" sy="98000" algn="ctr" rotWithShape="0">
              <a:srgbClr val="000000">
                <a:alpha val="0"/>
              </a:srgbClr>
            </a:outerShdw>
          </a:effectLst>
        </p:spPr>
      </p:pic>
      <p:sp>
        <p:nvSpPr>
          <p:cNvPr id="3" name="Textfeld 2">
            <a:extLst>
              <a:ext uri="{FF2B5EF4-FFF2-40B4-BE49-F238E27FC236}">
                <a16:creationId xmlns:a16="http://schemas.microsoft.com/office/drawing/2014/main" id="{DC462817-E9C3-6A43-2463-DF0CFBF32793}"/>
              </a:ext>
            </a:extLst>
          </p:cNvPr>
          <p:cNvSpPr txBox="1"/>
          <p:nvPr/>
        </p:nvSpPr>
        <p:spPr>
          <a:xfrm>
            <a:off x="8845550" y="4070350"/>
            <a:ext cx="2508251" cy="646331"/>
          </a:xfrm>
          <a:prstGeom prst="rect">
            <a:avLst/>
          </a:prstGeom>
          <a:noFill/>
        </p:spPr>
        <p:txBody>
          <a:bodyPr wrap="square" rtlCol="0">
            <a:spAutoFit/>
          </a:bodyPr>
          <a:lstStyle/>
          <a:p>
            <a:r>
              <a:rPr lang="de-DE" dirty="0"/>
              <a:t>But </a:t>
            </a:r>
            <a:r>
              <a:rPr lang="de-DE" dirty="0" err="1"/>
              <a:t>what‘s</a:t>
            </a:r>
            <a:r>
              <a:rPr lang="de-DE" dirty="0"/>
              <a:t> </a:t>
            </a:r>
            <a:r>
              <a:rPr lang="de-DE" dirty="0" err="1"/>
              <a:t>hidden</a:t>
            </a:r>
            <a:r>
              <a:rPr lang="de-DE" dirty="0"/>
              <a:t> in </a:t>
            </a:r>
            <a:r>
              <a:rPr lang="de-DE" dirty="0" err="1"/>
              <a:t>the</a:t>
            </a:r>
            <a:r>
              <a:rPr lang="de-DE" dirty="0"/>
              <a:t> </a:t>
            </a:r>
            <a:r>
              <a:rPr lang="de-DE" dirty="0" err="1"/>
              <a:t>blue</a:t>
            </a:r>
            <a:r>
              <a:rPr lang="de-DE" dirty="0"/>
              <a:t> box?</a:t>
            </a:r>
          </a:p>
        </p:txBody>
      </p:sp>
      <p:cxnSp>
        <p:nvCxnSpPr>
          <p:cNvPr id="15" name="Gerade Verbindung mit Pfeil 14">
            <a:extLst>
              <a:ext uri="{FF2B5EF4-FFF2-40B4-BE49-F238E27FC236}">
                <a16:creationId xmlns:a16="http://schemas.microsoft.com/office/drawing/2014/main" id="{15108347-8A2D-2120-1A1E-3BD9A8466309}"/>
              </a:ext>
            </a:extLst>
          </p:cNvPr>
          <p:cNvCxnSpPr>
            <a:cxnSpLocks/>
          </p:cNvCxnSpPr>
          <p:nvPr/>
        </p:nvCxnSpPr>
        <p:spPr>
          <a:xfrm flipH="1">
            <a:off x="4876800" y="1924050"/>
            <a:ext cx="869950" cy="812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feld 17">
            <a:extLst>
              <a:ext uri="{FF2B5EF4-FFF2-40B4-BE49-F238E27FC236}">
                <a16:creationId xmlns:a16="http://schemas.microsoft.com/office/drawing/2014/main" id="{D6D66C67-8A8A-49DE-C199-419C5999DF37}"/>
              </a:ext>
            </a:extLst>
          </p:cNvPr>
          <p:cNvSpPr txBox="1"/>
          <p:nvPr/>
        </p:nvSpPr>
        <p:spPr>
          <a:xfrm>
            <a:off x="3844437" y="2511187"/>
            <a:ext cx="813043" cy="369332"/>
          </a:xfrm>
          <a:prstGeom prst="rect">
            <a:avLst/>
          </a:prstGeom>
          <a:noFill/>
        </p:spPr>
        <p:txBody>
          <a:bodyPr wrap="none" rtlCol="0">
            <a:spAutoFit/>
          </a:bodyPr>
          <a:lstStyle/>
          <a:p>
            <a:r>
              <a:rPr lang="de-DE" dirty="0" err="1"/>
              <a:t>Intent</a:t>
            </a:r>
            <a:endParaRPr lang="de-DE" dirty="0"/>
          </a:p>
        </p:txBody>
      </p:sp>
    </p:spTree>
    <p:extLst>
      <p:ext uri="{BB962C8B-B14F-4D97-AF65-F5344CB8AC3E}">
        <p14:creationId xmlns:p14="http://schemas.microsoft.com/office/powerpoint/2010/main" val="32865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endParaRPr lang="de-DE" dirty="0"/>
          </a:p>
        </p:txBody>
      </p:sp>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7</a:t>
            </a:fld>
            <a:endParaRPr lang="de-DE" noProof="0"/>
          </a:p>
        </p:txBody>
      </p:sp>
      <p:pic>
        <p:nvPicPr>
          <p:cNvPr id="10" name="Grafik 9">
            <a:extLst>
              <a:ext uri="{FF2B5EF4-FFF2-40B4-BE49-F238E27FC236}">
                <a16:creationId xmlns:a16="http://schemas.microsoft.com/office/drawing/2014/main" id="{08E4E507-360C-6E9E-7B9A-D393AABA663B}"/>
              </a:ext>
            </a:extLst>
          </p:cNvPr>
          <p:cNvPicPr>
            <a:picLocks noChangeAspect="1"/>
          </p:cNvPicPr>
          <p:nvPr/>
        </p:nvPicPr>
        <p:blipFill>
          <a:blip r:embed="rId2"/>
          <a:stretch>
            <a:fillRect/>
          </a:stretch>
        </p:blipFill>
        <p:spPr>
          <a:xfrm>
            <a:off x="2159000" y="2044699"/>
            <a:ext cx="7874000" cy="3608917"/>
          </a:xfrm>
          <a:prstGeom prst="rect">
            <a:avLst/>
          </a:prstGeom>
        </p:spPr>
      </p:pic>
    </p:spTree>
    <p:extLst>
      <p:ext uri="{BB962C8B-B14F-4D97-AF65-F5344CB8AC3E}">
        <p14:creationId xmlns:p14="http://schemas.microsoft.com/office/powerpoint/2010/main" val="2766443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r>
              <a:rPr lang="de-DE" dirty="0"/>
              <a:t> (SYNC </a:t>
            </a:r>
            <a:r>
              <a:rPr lang="de-DE" dirty="0" err="1"/>
              <a:t>intent</a:t>
            </a:r>
            <a:r>
              <a:rPr lang="de-DE" dirty="0"/>
              <a:t>)</a:t>
            </a:r>
          </a:p>
        </p:txBody>
      </p:sp>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8</a:t>
            </a:fld>
            <a:endParaRPr lang="de-DE" noProof="0"/>
          </a:p>
        </p:txBody>
      </p:sp>
      <p:sp>
        <p:nvSpPr>
          <p:cNvPr id="7" name="Inhaltsplatzhalter 2">
            <a:extLst>
              <a:ext uri="{FF2B5EF4-FFF2-40B4-BE49-F238E27FC236}">
                <a16:creationId xmlns:a16="http://schemas.microsoft.com/office/drawing/2014/main" id="{95EF4479-B9A8-13D2-7DB0-18BC2F02867A}"/>
              </a:ext>
            </a:extLst>
          </p:cNvPr>
          <p:cNvSpPr>
            <a:spLocks noGrp="1"/>
          </p:cNvSpPr>
          <p:nvPr>
            <p:ph idx="1"/>
          </p:nvPr>
        </p:nvSpPr>
        <p:spPr>
          <a:xfrm>
            <a:off x="838200" y="1825624"/>
            <a:ext cx="10515600" cy="22784089"/>
          </a:xfrm>
        </p:spPr>
        <p:txBody>
          <a:bodyPr/>
          <a:lstStyle/>
          <a:p>
            <a:pPr marL="0" indent="0">
              <a:buNone/>
            </a:pPr>
            <a:r>
              <a:rPr lang="en-US" dirty="0"/>
              <a:t>SYNC intent is sent </a:t>
            </a:r>
            <a:r>
              <a:rPr lang="en-US" b="1" dirty="0"/>
              <a:t>once</a:t>
            </a:r>
            <a:r>
              <a:rPr lang="en-US" dirty="0"/>
              <a:t> (on app register) and retrieves list of user devices.</a:t>
            </a:r>
          </a:p>
        </p:txBody>
      </p:sp>
      <p:pic>
        <p:nvPicPr>
          <p:cNvPr id="9" name="Grafik 8">
            <a:extLst>
              <a:ext uri="{FF2B5EF4-FFF2-40B4-BE49-F238E27FC236}">
                <a16:creationId xmlns:a16="http://schemas.microsoft.com/office/drawing/2014/main" id="{71A204CA-0D3B-AC2C-350A-337E8F2375EC}"/>
              </a:ext>
            </a:extLst>
          </p:cNvPr>
          <p:cNvPicPr>
            <a:picLocks noChangeAspect="1"/>
          </p:cNvPicPr>
          <p:nvPr/>
        </p:nvPicPr>
        <p:blipFill>
          <a:blip r:embed="rId2"/>
          <a:stretch>
            <a:fillRect/>
          </a:stretch>
        </p:blipFill>
        <p:spPr>
          <a:xfrm>
            <a:off x="3111052" y="2596267"/>
            <a:ext cx="5969895" cy="3412688"/>
          </a:xfrm>
          <a:prstGeom prst="rect">
            <a:avLst/>
          </a:prstGeom>
        </p:spPr>
      </p:pic>
    </p:spTree>
    <p:extLst>
      <p:ext uri="{BB962C8B-B14F-4D97-AF65-F5344CB8AC3E}">
        <p14:creationId xmlns:p14="http://schemas.microsoft.com/office/powerpoint/2010/main" val="3760972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C5576D-6638-3E03-FA67-807B0ECD4648}"/>
              </a:ext>
            </a:extLst>
          </p:cNvPr>
          <p:cNvSpPr>
            <a:spLocks noGrp="1"/>
          </p:cNvSpPr>
          <p:nvPr>
            <p:ph type="title"/>
          </p:nvPr>
        </p:nvSpPr>
        <p:spPr/>
        <p:txBody>
          <a:bodyPr/>
          <a:lstStyle/>
          <a:p>
            <a:r>
              <a:rPr lang="de-DE" dirty="0" err="1"/>
              <a:t>Structure</a:t>
            </a:r>
            <a:r>
              <a:rPr lang="de-DE" dirty="0"/>
              <a:t> (SYNC </a:t>
            </a:r>
            <a:r>
              <a:rPr lang="de-DE" dirty="0" err="1"/>
              <a:t>intent</a:t>
            </a:r>
            <a:r>
              <a:rPr lang="de-DE" dirty="0"/>
              <a:t>)</a:t>
            </a:r>
          </a:p>
        </p:txBody>
      </p:sp>
      <p:sp>
        <p:nvSpPr>
          <p:cNvPr id="4" name="Foliennummernplatzhalter 3">
            <a:extLst>
              <a:ext uri="{FF2B5EF4-FFF2-40B4-BE49-F238E27FC236}">
                <a16:creationId xmlns:a16="http://schemas.microsoft.com/office/drawing/2014/main" id="{4D51536B-F116-68EF-4625-8616FA94BE89}"/>
              </a:ext>
            </a:extLst>
          </p:cNvPr>
          <p:cNvSpPr>
            <a:spLocks noGrp="1"/>
          </p:cNvSpPr>
          <p:nvPr>
            <p:ph type="sldNum" sz="quarter" idx="12"/>
          </p:nvPr>
        </p:nvSpPr>
        <p:spPr/>
        <p:txBody>
          <a:bodyPr/>
          <a:lstStyle/>
          <a:p>
            <a:pPr rtl="0"/>
            <a:fld id="{D8DA9DAA-006C-4F4B-980E-E3DF019B24E2}" type="slidenum">
              <a:rPr lang="de-DE" noProof="0" smtClean="0"/>
              <a:t>9</a:t>
            </a:fld>
            <a:endParaRPr lang="de-DE" noProof="0"/>
          </a:p>
        </p:txBody>
      </p:sp>
      <p:sp>
        <p:nvSpPr>
          <p:cNvPr id="7" name="Inhaltsplatzhalter 2">
            <a:extLst>
              <a:ext uri="{FF2B5EF4-FFF2-40B4-BE49-F238E27FC236}">
                <a16:creationId xmlns:a16="http://schemas.microsoft.com/office/drawing/2014/main" id="{95EF4479-B9A8-13D2-7DB0-18BC2F02867A}"/>
              </a:ext>
            </a:extLst>
          </p:cNvPr>
          <p:cNvSpPr>
            <a:spLocks noGrp="1"/>
          </p:cNvSpPr>
          <p:nvPr>
            <p:ph idx="1"/>
          </p:nvPr>
        </p:nvSpPr>
        <p:spPr>
          <a:xfrm>
            <a:off x="838200" y="1825624"/>
            <a:ext cx="10515600" cy="22784089"/>
          </a:xfrm>
        </p:spPr>
        <p:txBody>
          <a:bodyPr/>
          <a:lstStyle/>
          <a:p>
            <a:pPr marL="0" indent="0">
              <a:buNone/>
            </a:pPr>
            <a:r>
              <a:rPr lang="en-US" dirty="0"/>
              <a:t>To overcome this limitation: </a:t>
            </a:r>
            <a:br>
              <a:rPr lang="en-US" dirty="0"/>
            </a:br>
            <a:r>
              <a:rPr lang="en-US" dirty="0"/>
              <a:t>Request a SYNC when modifying your devices.</a:t>
            </a:r>
          </a:p>
        </p:txBody>
      </p:sp>
      <p:pic>
        <p:nvPicPr>
          <p:cNvPr id="5" name="Grafik 4">
            <a:extLst>
              <a:ext uri="{FF2B5EF4-FFF2-40B4-BE49-F238E27FC236}">
                <a16:creationId xmlns:a16="http://schemas.microsoft.com/office/drawing/2014/main" id="{1A186ADD-8801-9D17-D67C-2A4B13A85EC4}"/>
              </a:ext>
            </a:extLst>
          </p:cNvPr>
          <p:cNvPicPr>
            <a:picLocks noChangeAspect="1"/>
          </p:cNvPicPr>
          <p:nvPr/>
        </p:nvPicPr>
        <p:blipFill>
          <a:blip r:embed="rId2"/>
          <a:stretch>
            <a:fillRect/>
          </a:stretch>
        </p:blipFill>
        <p:spPr>
          <a:xfrm>
            <a:off x="2814916" y="2974181"/>
            <a:ext cx="5953126" cy="2233613"/>
          </a:xfrm>
          <a:prstGeom prst="rect">
            <a:avLst/>
          </a:prstGeom>
        </p:spPr>
      </p:pic>
    </p:spTree>
    <p:extLst>
      <p:ext uri="{BB962C8B-B14F-4D97-AF65-F5344CB8AC3E}">
        <p14:creationId xmlns:p14="http://schemas.microsoft.com/office/powerpoint/2010/main" val="1947588496"/>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10_TF89338750_Win32_OJ107391201.potx" id="{C860647A-45B4-4B00-8C8D-66F72B8CC9C0}" vid="{1179A28C-4DD8-4081-9251-DBA70DDC9787}"/>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{47675D5A-B896-4EA0-AE70-F109072B0A48}tf89338750_win32</Template>
  <TotalTime>0</TotalTime>
  <Words>699</Words>
  <Application>Microsoft Office PowerPoint</Application>
  <PresentationFormat>Breitbild</PresentationFormat>
  <Paragraphs>152</Paragraphs>
  <Slides>31</Slides>
  <Notes>8</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31</vt:i4>
      </vt:variant>
    </vt:vector>
  </HeadingPairs>
  <TitlesOfParts>
    <vt:vector size="36" baseType="lpstr">
      <vt:lpstr>Arial Unicode MS</vt:lpstr>
      <vt:lpstr>Arial</vt:lpstr>
      <vt:lpstr>Calibri</vt:lpstr>
      <vt:lpstr>Univers</vt:lpstr>
      <vt:lpstr>GradientUnivers</vt:lpstr>
      <vt:lpstr>Home Automation</vt:lpstr>
      <vt:lpstr>Agenda</vt:lpstr>
      <vt:lpstr>Introduction</vt:lpstr>
      <vt:lpstr>Introduction</vt:lpstr>
      <vt:lpstr>Overview</vt:lpstr>
      <vt:lpstr>Structure</vt:lpstr>
      <vt:lpstr>Structure</vt:lpstr>
      <vt:lpstr>Structure (SYNC intent)</vt:lpstr>
      <vt:lpstr>Structure (SYNC intent)</vt:lpstr>
      <vt:lpstr>Structure (QUERY intent)</vt:lpstr>
      <vt:lpstr>Structure (EXECUTE intent)</vt:lpstr>
      <vt:lpstr>Setup</vt:lpstr>
      <vt:lpstr>Setup</vt:lpstr>
      <vt:lpstr>Creating a Google Action</vt:lpstr>
      <vt:lpstr>Creating a Google Action</vt:lpstr>
      <vt:lpstr>Add Request Sync and Report State</vt:lpstr>
      <vt:lpstr>Add Request Sync and Report State</vt:lpstr>
      <vt:lpstr>Add Request Sync and Report State</vt:lpstr>
      <vt:lpstr>Configure Cloud Firestore</vt:lpstr>
      <vt:lpstr>Configure Cloud Firestore</vt:lpstr>
      <vt:lpstr>Configure Cloud Firestore</vt:lpstr>
      <vt:lpstr>Deploy to Firebase Cloud Functions and Hosting</vt:lpstr>
      <vt:lpstr>Deploy to Firebase Cloud Functions and Hosting</vt:lpstr>
      <vt:lpstr>Deploy to Firebase Cloud Functions and Hosting</vt:lpstr>
      <vt:lpstr>Configure your Google Action</vt:lpstr>
      <vt:lpstr>Configure your Google Action</vt:lpstr>
      <vt:lpstr>Connect Google Assistant</vt:lpstr>
      <vt:lpstr>Connect Google Assistant</vt:lpstr>
      <vt:lpstr>It takes half your life before you discover life is a do-it-yourself project.</vt:lpstr>
      <vt:lpstr>Zusammenfassung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dc:title>
  <dc:creator>paul schweng</dc:creator>
  <cp:lastModifiedBy>paul schweng</cp:lastModifiedBy>
  <cp:revision>4</cp:revision>
  <dcterms:created xsi:type="dcterms:W3CDTF">2022-05-30T15:12:43Z</dcterms:created>
  <dcterms:modified xsi:type="dcterms:W3CDTF">2022-05-31T04:37:25Z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